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sldIdLst>
    <p:sldId id="306" r:id="rId2"/>
    <p:sldId id="270" r:id="rId3"/>
    <p:sldId id="283" r:id="rId4"/>
    <p:sldId id="284" r:id="rId5"/>
    <p:sldId id="285" r:id="rId6"/>
    <p:sldId id="286" r:id="rId7"/>
    <p:sldId id="287" r:id="rId8"/>
    <p:sldId id="288" r:id="rId9"/>
    <p:sldId id="289" r:id="rId10"/>
    <p:sldId id="290" r:id="rId11"/>
    <p:sldId id="292" r:id="rId12"/>
    <p:sldId id="293" r:id="rId13"/>
    <p:sldId id="294" r:id="rId14"/>
    <p:sldId id="298" r:id="rId15"/>
    <p:sldId id="295" r:id="rId16"/>
    <p:sldId id="296" r:id="rId17"/>
    <p:sldId id="297" r:id="rId18"/>
    <p:sldId id="301" r:id="rId19"/>
    <p:sldId id="302" r:id="rId20"/>
    <p:sldId id="303" r:id="rId21"/>
    <p:sldId id="304" r:id="rId22"/>
    <p:sldId id="300" r:id="rId23"/>
    <p:sldId id="30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23.svg"/></Relationships>
</file>

<file path=ppt/diagrams/_rels/data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13.svg"/></Relationships>
</file>

<file path=ppt/diagrams/_rels/data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1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9392A-FCF5-4E2D-9BA8-8E49411EF80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22FBB38-659E-4B5A-80D7-FB12D42ED7AC}">
      <dgm:prSet/>
      <dgm:spPr/>
      <dgm:t>
        <a:bodyPr/>
        <a:lstStyle/>
        <a:p>
          <a:r>
            <a:rPr lang="en-GB" b="0"/>
            <a:t>Limitations of existing MG assessment scales (MG-ADL, QMG)</a:t>
          </a:r>
          <a:endParaRPr lang="en-US"/>
        </a:p>
      </dgm:t>
    </dgm:pt>
    <dgm:pt modelId="{90745677-900A-4A96-9674-BEE62F2CACE0}" type="parTrans" cxnId="{81A1CBE5-CA8D-44FE-BA4A-2168FFA38B02}">
      <dgm:prSet/>
      <dgm:spPr/>
      <dgm:t>
        <a:bodyPr/>
        <a:lstStyle/>
        <a:p>
          <a:endParaRPr lang="en-US"/>
        </a:p>
      </dgm:t>
    </dgm:pt>
    <dgm:pt modelId="{72B2B8B3-711C-4DAC-A530-7F77D5A2593F}" type="sibTrans" cxnId="{81A1CBE5-CA8D-44FE-BA4A-2168FFA38B02}">
      <dgm:prSet/>
      <dgm:spPr/>
      <dgm:t>
        <a:bodyPr/>
        <a:lstStyle/>
        <a:p>
          <a:endParaRPr lang="en-US"/>
        </a:p>
      </dgm:t>
    </dgm:pt>
    <dgm:pt modelId="{D2DFA7BD-5E6F-44E6-8A72-B85D7D7A93C1}">
      <dgm:prSet/>
      <dgm:spPr/>
      <dgm:t>
        <a:bodyPr/>
        <a:lstStyle/>
        <a:p>
          <a:r>
            <a:rPr lang="en-GB" b="0"/>
            <a:t>Difficulties in predicting imminent crises</a:t>
          </a:r>
          <a:endParaRPr lang="en-US"/>
        </a:p>
      </dgm:t>
    </dgm:pt>
    <dgm:pt modelId="{3A7039AB-7B3D-486F-8036-DB5ED9110F8E}" type="parTrans" cxnId="{5E01D299-91D2-4D6E-9BE7-CDA8DCB9FF91}">
      <dgm:prSet/>
      <dgm:spPr/>
      <dgm:t>
        <a:bodyPr/>
        <a:lstStyle/>
        <a:p>
          <a:endParaRPr lang="en-US"/>
        </a:p>
      </dgm:t>
    </dgm:pt>
    <dgm:pt modelId="{3F417050-E00B-4624-A5A4-92A0405F2947}" type="sibTrans" cxnId="{5E01D299-91D2-4D6E-9BE7-CDA8DCB9FF91}">
      <dgm:prSet/>
      <dgm:spPr/>
      <dgm:t>
        <a:bodyPr/>
        <a:lstStyle/>
        <a:p>
          <a:endParaRPr lang="en-US"/>
        </a:p>
      </dgm:t>
    </dgm:pt>
    <dgm:pt modelId="{CB962720-994E-4B3B-A14E-8835B340A3DD}" type="pres">
      <dgm:prSet presAssocID="{1349392A-FCF5-4E2D-9BA8-8E49411EF80E}" presName="root" presStyleCnt="0">
        <dgm:presLayoutVars>
          <dgm:dir/>
          <dgm:resizeHandles val="exact"/>
        </dgm:presLayoutVars>
      </dgm:prSet>
      <dgm:spPr/>
    </dgm:pt>
    <dgm:pt modelId="{65AB8EFA-CF28-4221-8412-6727DFF3E4CD}" type="pres">
      <dgm:prSet presAssocID="{622FBB38-659E-4B5A-80D7-FB12D42ED7AC}" presName="compNode" presStyleCnt="0"/>
      <dgm:spPr/>
    </dgm:pt>
    <dgm:pt modelId="{30ED29C8-4F35-4113-8E8B-711C98B3B0BE}" type="pres">
      <dgm:prSet presAssocID="{622FBB38-659E-4B5A-80D7-FB12D42ED7AC}" presName="bgRect" presStyleLbl="bgShp" presStyleIdx="0" presStyleCnt="2"/>
      <dgm:spPr/>
    </dgm:pt>
    <dgm:pt modelId="{4CCBD2AA-5780-4C58-A3F6-D99E7744DDD5}" type="pres">
      <dgm:prSet presAssocID="{622FBB38-659E-4B5A-80D7-FB12D42ED7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ine"/>
        </a:ext>
      </dgm:extLst>
    </dgm:pt>
    <dgm:pt modelId="{16E46746-ED63-4AA5-B87A-83D7405C469A}" type="pres">
      <dgm:prSet presAssocID="{622FBB38-659E-4B5A-80D7-FB12D42ED7AC}" presName="spaceRect" presStyleCnt="0"/>
      <dgm:spPr/>
    </dgm:pt>
    <dgm:pt modelId="{EDADC2CF-2A6D-415A-9947-916C8900CFAE}" type="pres">
      <dgm:prSet presAssocID="{622FBB38-659E-4B5A-80D7-FB12D42ED7AC}" presName="parTx" presStyleLbl="revTx" presStyleIdx="0" presStyleCnt="2">
        <dgm:presLayoutVars>
          <dgm:chMax val="0"/>
          <dgm:chPref val="0"/>
        </dgm:presLayoutVars>
      </dgm:prSet>
      <dgm:spPr/>
    </dgm:pt>
    <dgm:pt modelId="{29EBE9E9-A35F-499E-A7F7-A01F39166642}" type="pres">
      <dgm:prSet presAssocID="{72B2B8B3-711C-4DAC-A530-7F77D5A2593F}" presName="sibTrans" presStyleCnt="0"/>
      <dgm:spPr/>
    </dgm:pt>
    <dgm:pt modelId="{AA118FC9-B3C6-4616-BC2B-38A5C82A82CE}" type="pres">
      <dgm:prSet presAssocID="{D2DFA7BD-5E6F-44E6-8A72-B85D7D7A93C1}" presName="compNode" presStyleCnt="0"/>
      <dgm:spPr/>
    </dgm:pt>
    <dgm:pt modelId="{223759DE-3E9D-4D15-B238-85917AEE35CD}" type="pres">
      <dgm:prSet presAssocID="{D2DFA7BD-5E6F-44E6-8A72-B85D7D7A93C1}" presName="bgRect" presStyleLbl="bgShp" presStyleIdx="1" presStyleCnt="2"/>
      <dgm:spPr/>
    </dgm:pt>
    <dgm:pt modelId="{1B4C3D12-D2D6-42F4-8082-80B31DBE3632}" type="pres">
      <dgm:prSet presAssocID="{D2DFA7BD-5E6F-44E6-8A72-B85D7D7A93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AA011DB3-A11E-4699-9ECF-6A73B269F6EE}" type="pres">
      <dgm:prSet presAssocID="{D2DFA7BD-5E6F-44E6-8A72-B85D7D7A93C1}" presName="spaceRect" presStyleCnt="0"/>
      <dgm:spPr/>
    </dgm:pt>
    <dgm:pt modelId="{39B2171A-868E-4346-B792-04B90C75C29D}" type="pres">
      <dgm:prSet presAssocID="{D2DFA7BD-5E6F-44E6-8A72-B85D7D7A93C1}" presName="parTx" presStyleLbl="revTx" presStyleIdx="1" presStyleCnt="2">
        <dgm:presLayoutVars>
          <dgm:chMax val="0"/>
          <dgm:chPref val="0"/>
        </dgm:presLayoutVars>
      </dgm:prSet>
      <dgm:spPr/>
    </dgm:pt>
  </dgm:ptLst>
  <dgm:cxnLst>
    <dgm:cxn modelId="{36F7B478-C51B-47FF-9AAF-A6F1E948C75A}" type="presOf" srcId="{D2DFA7BD-5E6F-44E6-8A72-B85D7D7A93C1}" destId="{39B2171A-868E-4346-B792-04B90C75C29D}" srcOrd="0" destOrd="0" presId="urn:microsoft.com/office/officeart/2018/2/layout/IconVerticalSolidList"/>
    <dgm:cxn modelId="{626ED27A-38DB-41B4-A79F-DEC509F9B113}" type="presOf" srcId="{622FBB38-659E-4B5A-80D7-FB12D42ED7AC}" destId="{EDADC2CF-2A6D-415A-9947-916C8900CFAE}" srcOrd="0" destOrd="0" presId="urn:microsoft.com/office/officeart/2018/2/layout/IconVerticalSolidList"/>
    <dgm:cxn modelId="{FE738C87-FE4E-4454-9C70-8896AB5AFF28}" type="presOf" srcId="{1349392A-FCF5-4E2D-9BA8-8E49411EF80E}" destId="{CB962720-994E-4B3B-A14E-8835B340A3DD}" srcOrd="0" destOrd="0" presId="urn:microsoft.com/office/officeart/2018/2/layout/IconVerticalSolidList"/>
    <dgm:cxn modelId="{5E01D299-91D2-4D6E-9BE7-CDA8DCB9FF91}" srcId="{1349392A-FCF5-4E2D-9BA8-8E49411EF80E}" destId="{D2DFA7BD-5E6F-44E6-8A72-B85D7D7A93C1}" srcOrd="1" destOrd="0" parTransId="{3A7039AB-7B3D-486F-8036-DB5ED9110F8E}" sibTransId="{3F417050-E00B-4624-A5A4-92A0405F2947}"/>
    <dgm:cxn modelId="{81A1CBE5-CA8D-44FE-BA4A-2168FFA38B02}" srcId="{1349392A-FCF5-4E2D-9BA8-8E49411EF80E}" destId="{622FBB38-659E-4B5A-80D7-FB12D42ED7AC}" srcOrd="0" destOrd="0" parTransId="{90745677-900A-4A96-9674-BEE62F2CACE0}" sibTransId="{72B2B8B3-711C-4DAC-A530-7F77D5A2593F}"/>
    <dgm:cxn modelId="{58661AB1-5E59-4A9D-ABBA-C810F6E05BDE}" type="presParOf" srcId="{CB962720-994E-4B3B-A14E-8835B340A3DD}" destId="{65AB8EFA-CF28-4221-8412-6727DFF3E4CD}" srcOrd="0" destOrd="0" presId="urn:microsoft.com/office/officeart/2018/2/layout/IconVerticalSolidList"/>
    <dgm:cxn modelId="{70890822-DCD0-49A5-835C-F7B53E5C9F68}" type="presParOf" srcId="{65AB8EFA-CF28-4221-8412-6727DFF3E4CD}" destId="{30ED29C8-4F35-4113-8E8B-711C98B3B0BE}" srcOrd="0" destOrd="0" presId="urn:microsoft.com/office/officeart/2018/2/layout/IconVerticalSolidList"/>
    <dgm:cxn modelId="{798D630A-70E3-42B6-B595-AB44E6D2E939}" type="presParOf" srcId="{65AB8EFA-CF28-4221-8412-6727DFF3E4CD}" destId="{4CCBD2AA-5780-4C58-A3F6-D99E7744DDD5}" srcOrd="1" destOrd="0" presId="urn:microsoft.com/office/officeart/2018/2/layout/IconVerticalSolidList"/>
    <dgm:cxn modelId="{99146BED-9B39-41DB-B536-D8BDB2183F71}" type="presParOf" srcId="{65AB8EFA-CF28-4221-8412-6727DFF3E4CD}" destId="{16E46746-ED63-4AA5-B87A-83D7405C469A}" srcOrd="2" destOrd="0" presId="urn:microsoft.com/office/officeart/2018/2/layout/IconVerticalSolidList"/>
    <dgm:cxn modelId="{02690804-B8D1-4470-A159-5F6E8CF3643C}" type="presParOf" srcId="{65AB8EFA-CF28-4221-8412-6727DFF3E4CD}" destId="{EDADC2CF-2A6D-415A-9947-916C8900CFAE}" srcOrd="3" destOrd="0" presId="urn:microsoft.com/office/officeart/2018/2/layout/IconVerticalSolidList"/>
    <dgm:cxn modelId="{9D660614-5219-43D5-AB8E-96F4C4ACD4AB}" type="presParOf" srcId="{CB962720-994E-4B3B-A14E-8835B340A3DD}" destId="{29EBE9E9-A35F-499E-A7F7-A01F39166642}" srcOrd="1" destOrd="0" presId="urn:microsoft.com/office/officeart/2018/2/layout/IconVerticalSolidList"/>
    <dgm:cxn modelId="{BC15CEB3-680B-4C4D-89DB-6423C65D086E}" type="presParOf" srcId="{CB962720-994E-4B3B-A14E-8835B340A3DD}" destId="{AA118FC9-B3C6-4616-BC2B-38A5C82A82CE}" srcOrd="2" destOrd="0" presId="urn:microsoft.com/office/officeart/2018/2/layout/IconVerticalSolidList"/>
    <dgm:cxn modelId="{A301D613-2184-4766-A689-330AC08573A6}" type="presParOf" srcId="{AA118FC9-B3C6-4616-BC2B-38A5C82A82CE}" destId="{223759DE-3E9D-4D15-B238-85917AEE35CD}" srcOrd="0" destOrd="0" presId="urn:microsoft.com/office/officeart/2018/2/layout/IconVerticalSolidList"/>
    <dgm:cxn modelId="{8D676608-68F8-454D-902E-4F1184853A3C}" type="presParOf" srcId="{AA118FC9-B3C6-4616-BC2B-38A5C82A82CE}" destId="{1B4C3D12-D2D6-42F4-8082-80B31DBE3632}" srcOrd="1" destOrd="0" presId="urn:microsoft.com/office/officeart/2018/2/layout/IconVerticalSolidList"/>
    <dgm:cxn modelId="{4BB368DE-20B7-42DC-AA4E-ECD0F8B2D97D}" type="presParOf" srcId="{AA118FC9-B3C6-4616-BC2B-38A5C82A82CE}" destId="{AA011DB3-A11E-4699-9ECF-6A73B269F6EE}" srcOrd="2" destOrd="0" presId="urn:microsoft.com/office/officeart/2018/2/layout/IconVerticalSolidList"/>
    <dgm:cxn modelId="{7C1C7FE3-3820-4BD9-8D85-9EDE62237CFD}" type="presParOf" srcId="{AA118FC9-B3C6-4616-BC2B-38A5C82A82CE}" destId="{39B2171A-868E-4346-B792-04B90C75C2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8C06F-554B-4797-A6B9-2EAD24F04FC5}"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7954776F-C9E9-4755-A7C6-B33B6D964CD2}">
      <dgm:prSet/>
      <dgm:spPr/>
      <dgm:t>
        <a:bodyPr/>
        <a:lstStyle/>
        <a:p>
          <a:r>
            <a:rPr lang="en-GB" b="0"/>
            <a:t>Role of voice synthesis in detecting muscular and respiratory function</a:t>
          </a:r>
          <a:endParaRPr lang="en-US"/>
        </a:p>
      </dgm:t>
    </dgm:pt>
    <dgm:pt modelId="{9ECBA6FC-9B82-40E2-B006-12258A429380}" type="parTrans" cxnId="{D32AA232-351C-456D-AB65-010609B1E177}">
      <dgm:prSet/>
      <dgm:spPr/>
      <dgm:t>
        <a:bodyPr/>
        <a:lstStyle/>
        <a:p>
          <a:endParaRPr lang="en-US"/>
        </a:p>
      </dgm:t>
    </dgm:pt>
    <dgm:pt modelId="{122D895B-40A7-4D08-ABCD-A10209B6F17E}" type="sibTrans" cxnId="{D32AA232-351C-456D-AB65-010609B1E177}">
      <dgm:prSet/>
      <dgm:spPr/>
      <dgm:t>
        <a:bodyPr/>
        <a:lstStyle/>
        <a:p>
          <a:endParaRPr lang="en-US"/>
        </a:p>
      </dgm:t>
    </dgm:pt>
    <dgm:pt modelId="{DE767983-42B7-48E2-8B23-12EC2BDC4882}">
      <dgm:prSet/>
      <dgm:spPr/>
      <dgm:t>
        <a:bodyPr/>
        <a:lstStyle/>
        <a:p>
          <a:r>
            <a:rPr lang="en-GB" b="0"/>
            <a:t>Comparison of traditional vs. AI-enhanced diagnostic methods</a:t>
          </a:r>
          <a:endParaRPr lang="en-US"/>
        </a:p>
      </dgm:t>
    </dgm:pt>
    <dgm:pt modelId="{64353936-4AF7-4868-AEFC-7F40FF809012}" type="parTrans" cxnId="{21754468-4D3B-4A32-B3AC-456364229E65}">
      <dgm:prSet/>
      <dgm:spPr/>
      <dgm:t>
        <a:bodyPr/>
        <a:lstStyle/>
        <a:p>
          <a:endParaRPr lang="en-US"/>
        </a:p>
      </dgm:t>
    </dgm:pt>
    <dgm:pt modelId="{6BDBB7BF-FD32-41BC-B211-551B6F514AC4}" type="sibTrans" cxnId="{21754468-4D3B-4A32-B3AC-456364229E65}">
      <dgm:prSet/>
      <dgm:spPr/>
      <dgm:t>
        <a:bodyPr/>
        <a:lstStyle/>
        <a:p>
          <a:endParaRPr lang="en-US"/>
        </a:p>
      </dgm:t>
    </dgm:pt>
    <dgm:pt modelId="{A14267B7-7316-D74B-B8C7-023CC0269C60}" type="pres">
      <dgm:prSet presAssocID="{92B8C06F-554B-4797-A6B9-2EAD24F04FC5}" presName="Name0" presStyleCnt="0">
        <dgm:presLayoutVars>
          <dgm:dir/>
          <dgm:resizeHandles val="exact"/>
        </dgm:presLayoutVars>
      </dgm:prSet>
      <dgm:spPr/>
    </dgm:pt>
    <dgm:pt modelId="{5363F58E-641E-D64D-B507-A268A703CA94}" type="pres">
      <dgm:prSet presAssocID="{7954776F-C9E9-4755-A7C6-B33B6D964CD2}" presName="node" presStyleLbl="node1" presStyleIdx="0" presStyleCnt="2">
        <dgm:presLayoutVars>
          <dgm:bulletEnabled val="1"/>
        </dgm:presLayoutVars>
      </dgm:prSet>
      <dgm:spPr/>
    </dgm:pt>
    <dgm:pt modelId="{5D9FF487-B531-7F4C-9153-0AD54F63DB27}" type="pres">
      <dgm:prSet presAssocID="{122D895B-40A7-4D08-ABCD-A10209B6F17E}" presName="sibTrans" presStyleLbl="sibTrans1D1" presStyleIdx="0" presStyleCnt="1"/>
      <dgm:spPr/>
    </dgm:pt>
    <dgm:pt modelId="{B488970E-EBF9-654C-B11D-D771519B3F68}" type="pres">
      <dgm:prSet presAssocID="{122D895B-40A7-4D08-ABCD-A10209B6F17E}" presName="connectorText" presStyleLbl="sibTrans1D1" presStyleIdx="0" presStyleCnt="1"/>
      <dgm:spPr/>
    </dgm:pt>
    <dgm:pt modelId="{FD540496-5801-0E4B-B229-4B8FAB3DE10E}" type="pres">
      <dgm:prSet presAssocID="{DE767983-42B7-48E2-8B23-12EC2BDC4882}" presName="node" presStyleLbl="node1" presStyleIdx="1" presStyleCnt="2">
        <dgm:presLayoutVars>
          <dgm:bulletEnabled val="1"/>
        </dgm:presLayoutVars>
      </dgm:prSet>
      <dgm:spPr/>
    </dgm:pt>
  </dgm:ptLst>
  <dgm:cxnLst>
    <dgm:cxn modelId="{3EFC1900-8693-9347-BD4D-C4F80323568B}" type="presOf" srcId="{92B8C06F-554B-4797-A6B9-2EAD24F04FC5}" destId="{A14267B7-7316-D74B-B8C7-023CC0269C60}" srcOrd="0" destOrd="0" presId="urn:microsoft.com/office/officeart/2016/7/layout/RepeatingBendingProcessNew"/>
    <dgm:cxn modelId="{920C0D06-81F1-B94E-A491-B5F70DDE2088}" type="presOf" srcId="{7954776F-C9E9-4755-A7C6-B33B6D964CD2}" destId="{5363F58E-641E-D64D-B507-A268A703CA94}" srcOrd="0" destOrd="0" presId="urn:microsoft.com/office/officeart/2016/7/layout/RepeatingBendingProcessNew"/>
    <dgm:cxn modelId="{D5D7CD14-130C-9E46-AB2C-B95589384629}" type="presOf" srcId="{122D895B-40A7-4D08-ABCD-A10209B6F17E}" destId="{B488970E-EBF9-654C-B11D-D771519B3F68}" srcOrd="1" destOrd="0" presId="urn:microsoft.com/office/officeart/2016/7/layout/RepeatingBendingProcessNew"/>
    <dgm:cxn modelId="{68203715-E81F-BE4D-8386-08ED745FE0AE}" type="presOf" srcId="{DE767983-42B7-48E2-8B23-12EC2BDC4882}" destId="{FD540496-5801-0E4B-B229-4B8FAB3DE10E}" srcOrd="0" destOrd="0" presId="urn:microsoft.com/office/officeart/2016/7/layout/RepeatingBendingProcessNew"/>
    <dgm:cxn modelId="{D32AA232-351C-456D-AB65-010609B1E177}" srcId="{92B8C06F-554B-4797-A6B9-2EAD24F04FC5}" destId="{7954776F-C9E9-4755-A7C6-B33B6D964CD2}" srcOrd="0" destOrd="0" parTransId="{9ECBA6FC-9B82-40E2-B006-12258A429380}" sibTransId="{122D895B-40A7-4D08-ABCD-A10209B6F17E}"/>
    <dgm:cxn modelId="{21754468-4D3B-4A32-B3AC-456364229E65}" srcId="{92B8C06F-554B-4797-A6B9-2EAD24F04FC5}" destId="{DE767983-42B7-48E2-8B23-12EC2BDC4882}" srcOrd="1" destOrd="0" parTransId="{64353936-4AF7-4868-AEFC-7F40FF809012}" sibTransId="{6BDBB7BF-FD32-41BC-B211-551B6F514AC4}"/>
    <dgm:cxn modelId="{3A633C7A-A2FC-384B-84C3-0EDE61BC7A49}" type="presOf" srcId="{122D895B-40A7-4D08-ABCD-A10209B6F17E}" destId="{5D9FF487-B531-7F4C-9153-0AD54F63DB27}" srcOrd="0" destOrd="0" presId="urn:microsoft.com/office/officeart/2016/7/layout/RepeatingBendingProcessNew"/>
    <dgm:cxn modelId="{CE5A1448-A4C7-5245-8096-563CA58EF9A5}" type="presParOf" srcId="{A14267B7-7316-D74B-B8C7-023CC0269C60}" destId="{5363F58E-641E-D64D-B507-A268A703CA94}" srcOrd="0" destOrd="0" presId="urn:microsoft.com/office/officeart/2016/7/layout/RepeatingBendingProcessNew"/>
    <dgm:cxn modelId="{56AB41B8-3061-B243-8D15-262D94A24DD6}" type="presParOf" srcId="{A14267B7-7316-D74B-B8C7-023CC0269C60}" destId="{5D9FF487-B531-7F4C-9153-0AD54F63DB27}" srcOrd="1" destOrd="0" presId="urn:microsoft.com/office/officeart/2016/7/layout/RepeatingBendingProcessNew"/>
    <dgm:cxn modelId="{1382C90A-5902-DE4D-90DC-49CA4D15EBD4}" type="presParOf" srcId="{5D9FF487-B531-7F4C-9153-0AD54F63DB27}" destId="{B488970E-EBF9-654C-B11D-D771519B3F68}" srcOrd="0" destOrd="0" presId="urn:microsoft.com/office/officeart/2016/7/layout/RepeatingBendingProcessNew"/>
    <dgm:cxn modelId="{03A8FF1A-B964-7741-AFB2-464B65E45857}" type="presParOf" srcId="{A14267B7-7316-D74B-B8C7-023CC0269C60}" destId="{FD540496-5801-0E4B-B229-4B8FAB3DE10E}"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72FA49-3292-4848-BDC7-8421DE0A0EA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1F1F11-9B7C-41CC-93DC-944D3C33C66B}">
      <dgm:prSet/>
      <dgm:spPr/>
      <dgm:t>
        <a:bodyPr/>
        <a:lstStyle/>
        <a:p>
          <a:r>
            <a:rPr lang="en-GB" b="0"/>
            <a:t>Description of Google’s Health Acoustics Representations (HeAR)</a:t>
          </a:r>
          <a:endParaRPr lang="en-US"/>
        </a:p>
      </dgm:t>
    </dgm:pt>
    <dgm:pt modelId="{D5EBC4C0-B673-4FA5-97AB-732965097D79}" type="parTrans" cxnId="{FE9D5F6E-8ADF-4352-AA5F-F00BA069008D}">
      <dgm:prSet/>
      <dgm:spPr/>
      <dgm:t>
        <a:bodyPr/>
        <a:lstStyle/>
        <a:p>
          <a:endParaRPr lang="en-US"/>
        </a:p>
      </dgm:t>
    </dgm:pt>
    <dgm:pt modelId="{59BC5E69-5D43-4567-BBE6-13E0D2AB3F18}" type="sibTrans" cxnId="{FE9D5F6E-8ADF-4352-AA5F-F00BA069008D}">
      <dgm:prSet/>
      <dgm:spPr/>
      <dgm:t>
        <a:bodyPr/>
        <a:lstStyle/>
        <a:p>
          <a:endParaRPr lang="en-US"/>
        </a:p>
      </dgm:t>
    </dgm:pt>
    <dgm:pt modelId="{C9F02975-9165-4CDB-A1F7-F75A05E2EADB}">
      <dgm:prSet/>
      <dgm:spPr/>
      <dgm:t>
        <a:bodyPr/>
        <a:lstStyle/>
        <a:p>
          <a:r>
            <a:rPr lang="en-GB" b="0"/>
            <a:t>Integration of AI models with wearable devices</a:t>
          </a:r>
          <a:endParaRPr lang="en-US"/>
        </a:p>
      </dgm:t>
    </dgm:pt>
    <dgm:pt modelId="{9771100F-2B4B-4748-87E4-771681359421}" type="parTrans" cxnId="{10E11363-F490-4B6A-AD9C-40519E8A5E6F}">
      <dgm:prSet/>
      <dgm:spPr/>
      <dgm:t>
        <a:bodyPr/>
        <a:lstStyle/>
        <a:p>
          <a:endParaRPr lang="en-US"/>
        </a:p>
      </dgm:t>
    </dgm:pt>
    <dgm:pt modelId="{89A368F9-75F8-49EA-8CE3-8E048A31158B}" type="sibTrans" cxnId="{10E11363-F490-4B6A-AD9C-40519E8A5E6F}">
      <dgm:prSet/>
      <dgm:spPr/>
      <dgm:t>
        <a:bodyPr/>
        <a:lstStyle/>
        <a:p>
          <a:endParaRPr lang="en-US"/>
        </a:p>
      </dgm:t>
    </dgm:pt>
    <dgm:pt modelId="{CB1BA278-7D23-4F8A-A0F4-B11829E2B7BF}" type="pres">
      <dgm:prSet presAssocID="{DB72FA49-3292-4848-BDC7-8421DE0A0EAC}" presName="root" presStyleCnt="0">
        <dgm:presLayoutVars>
          <dgm:dir/>
          <dgm:resizeHandles val="exact"/>
        </dgm:presLayoutVars>
      </dgm:prSet>
      <dgm:spPr/>
    </dgm:pt>
    <dgm:pt modelId="{B8BF98FC-DD17-4700-898A-8EB6EEACB71D}" type="pres">
      <dgm:prSet presAssocID="{961F1F11-9B7C-41CC-93DC-944D3C33C66B}" presName="compNode" presStyleCnt="0"/>
      <dgm:spPr/>
    </dgm:pt>
    <dgm:pt modelId="{5B254112-B705-47E8-A7BC-DEA3CB5B813A}" type="pres">
      <dgm:prSet presAssocID="{961F1F11-9B7C-41CC-93DC-944D3C33C66B}" presName="bgRect" presStyleLbl="bgShp" presStyleIdx="0" presStyleCnt="2"/>
      <dgm:spPr/>
    </dgm:pt>
    <dgm:pt modelId="{AC06015D-3216-4050-9170-F5F2F44B2271}" type="pres">
      <dgm:prSet presAssocID="{961F1F11-9B7C-41CC-93DC-944D3C33C6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dcast"/>
        </a:ext>
      </dgm:extLst>
    </dgm:pt>
    <dgm:pt modelId="{23C8F5C7-868C-457F-BB07-89D571524B35}" type="pres">
      <dgm:prSet presAssocID="{961F1F11-9B7C-41CC-93DC-944D3C33C66B}" presName="spaceRect" presStyleCnt="0"/>
      <dgm:spPr/>
    </dgm:pt>
    <dgm:pt modelId="{8B801400-860F-4A1F-908C-7F1EC1263AD7}" type="pres">
      <dgm:prSet presAssocID="{961F1F11-9B7C-41CC-93DC-944D3C33C66B}" presName="parTx" presStyleLbl="revTx" presStyleIdx="0" presStyleCnt="2">
        <dgm:presLayoutVars>
          <dgm:chMax val="0"/>
          <dgm:chPref val="0"/>
        </dgm:presLayoutVars>
      </dgm:prSet>
      <dgm:spPr/>
    </dgm:pt>
    <dgm:pt modelId="{33FF5526-24B9-457F-85B5-913451F68A0D}" type="pres">
      <dgm:prSet presAssocID="{59BC5E69-5D43-4567-BBE6-13E0D2AB3F18}" presName="sibTrans" presStyleCnt="0"/>
      <dgm:spPr/>
    </dgm:pt>
    <dgm:pt modelId="{403BC666-2952-43B7-A30D-E057B0077A0B}" type="pres">
      <dgm:prSet presAssocID="{C9F02975-9165-4CDB-A1F7-F75A05E2EADB}" presName="compNode" presStyleCnt="0"/>
      <dgm:spPr/>
    </dgm:pt>
    <dgm:pt modelId="{1C06EE2C-65FE-43F4-B400-EF2998DA9041}" type="pres">
      <dgm:prSet presAssocID="{C9F02975-9165-4CDB-A1F7-F75A05E2EADB}" presName="bgRect" presStyleLbl="bgShp" presStyleIdx="1" presStyleCnt="2"/>
      <dgm:spPr/>
    </dgm:pt>
    <dgm:pt modelId="{D453A143-BF2A-4EC5-9033-E8EFA686D9AF}" type="pres">
      <dgm:prSet presAssocID="{C9F02975-9165-4CDB-A1F7-F75A05E2EA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68AE9DA-353F-4E80-8D0D-F36E5F78FC81}" type="pres">
      <dgm:prSet presAssocID="{C9F02975-9165-4CDB-A1F7-F75A05E2EADB}" presName="spaceRect" presStyleCnt="0"/>
      <dgm:spPr/>
    </dgm:pt>
    <dgm:pt modelId="{28B9CEBC-70B3-4CE0-A6A6-BA5E6C93FA9F}" type="pres">
      <dgm:prSet presAssocID="{C9F02975-9165-4CDB-A1F7-F75A05E2EADB}" presName="parTx" presStyleLbl="revTx" presStyleIdx="1" presStyleCnt="2">
        <dgm:presLayoutVars>
          <dgm:chMax val="0"/>
          <dgm:chPref val="0"/>
        </dgm:presLayoutVars>
      </dgm:prSet>
      <dgm:spPr/>
    </dgm:pt>
  </dgm:ptLst>
  <dgm:cxnLst>
    <dgm:cxn modelId="{F3A06537-C583-4226-9CF3-C9F8F0FE98B2}" type="presOf" srcId="{961F1F11-9B7C-41CC-93DC-944D3C33C66B}" destId="{8B801400-860F-4A1F-908C-7F1EC1263AD7}" srcOrd="0" destOrd="0" presId="urn:microsoft.com/office/officeart/2018/2/layout/IconVerticalSolidList"/>
    <dgm:cxn modelId="{10E11363-F490-4B6A-AD9C-40519E8A5E6F}" srcId="{DB72FA49-3292-4848-BDC7-8421DE0A0EAC}" destId="{C9F02975-9165-4CDB-A1F7-F75A05E2EADB}" srcOrd="1" destOrd="0" parTransId="{9771100F-2B4B-4748-87E4-771681359421}" sibTransId="{89A368F9-75F8-49EA-8CE3-8E048A31158B}"/>
    <dgm:cxn modelId="{FE9D5F6E-8ADF-4352-AA5F-F00BA069008D}" srcId="{DB72FA49-3292-4848-BDC7-8421DE0A0EAC}" destId="{961F1F11-9B7C-41CC-93DC-944D3C33C66B}" srcOrd="0" destOrd="0" parTransId="{D5EBC4C0-B673-4FA5-97AB-732965097D79}" sibTransId="{59BC5E69-5D43-4567-BBE6-13E0D2AB3F18}"/>
    <dgm:cxn modelId="{15BC9D75-3548-416A-9B19-7D660B189B70}" type="presOf" srcId="{DB72FA49-3292-4848-BDC7-8421DE0A0EAC}" destId="{CB1BA278-7D23-4F8A-A0F4-B11829E2B7BF}" srcOrd="0" destOrd="0" presId="urn:microsoft.com/office/officeart/2018/2/layout/IconVerticalSolidList"/>
    <dgm:cxn modelId="{6E4054E8-19F2-4B8F-AEE9-2AF5239D0E95}" type="presOf" srcId="{C9F02975-9165-4CDB-A1F7-F75A05E2EADB}" destId="{28B9CEBC-70B3-4CE0-A6A6-BA5E6C93FA9F}" srcOrd="0" destOrd="0" presId="urn:microsoft.com/office/officeart/2018/2/layout/IconVerticalSolidList"/>
    <dgm:cxn modelId="{3AC4E072-C056-4D25-BBA3-837F5BF0F67D}" type="presParOf" srcId="{CB1BA278-7D23-4F8A-A0F4-B11829E2B7BF}" destId="{B8BF98FC-DD17-4700-898A-8EB6EEACB71D}" srcOrd="0" destOrd="0" presId="urn:microsoft.com/office/officeart/2018/2/layout/IconVerticalSolidList"/>
    <dgm:cxn modelId="{6EEE642B-0662-4F3F-8C59-76F8229BD518}" type="presParOf" srcId="{B8BF98FC-DD17-4700-898A-8EB6EEACB71D}" destId="{5B254112-B705-47E8-A7BC-DEA3CB5B813A}" srcOrd="0" destOrd="0" presId="urn:microsoft.com/office/officeart/2018/2/layout/IconVerticalSolidList"/>
    <dgm:cxn modelId="{58CAD6BA-5830-4131-834D-72DDAF634114}" type="presParOf" srcId="{B8BF98FC-DD17-4700-898A-8EB6EEACB71D}" destId="{AC06015D-3216-4050-9170-F5F2F44B2271}" srcOrd="1" destOrd="0" presId="urn:microsoft.com/office/officeart/2018/2/layout/IconVerticalSolidList"/>
    <dgm:cxn modelId="{497DD340-1F5B-47E9-AFB2-660D7AD04C2A}" type="presParOf" srcId="{B8BF98FC-DD17-4700-898A-8EB6EEACB71D}" destId="{23C8F5C7-868C-457F-BB07-89D571524B35}" srcOrd="2" destOrd="0" presId="urn:microsoft.com/office/officeart/2018/2/layout/IconVerticalSolidList"/>
    <dgm:cxn modelId="{232D972F-B8FE-4C83-9083-C9C51853384D}" type="presParOf" srcId="{B8BF98FC-DD17-4700-898A-8EB6EEACB71D}" destId="{8B801400-860F-4A1F-908C-7F1EC1263AD7}" srcOrd="3" destOrd="0" presId="urn:microsoft.com/office/officeart/2018/2/layout/IconVerticalSolidList"/>
    <dgm:cxn modelId="{45EE0D07-FA3F-4E5A-A395-0D0F4671C1DE}" type="presParOf" srcId="{CB1BA278-7D23-4F8A-A0F4-B11829E2B7BF}" destId="{33FF5526-24B9-457F-85B5-913451F68A0D}" srcOrd="1" destOrd="0" presId="urn:microsoft.com/office/officeart/2018/2/layout/IconVerticalSolidList"/>
    <dgm:cxn modelId="{F4C3C379-7669-4604-AF74-15DA3CE98807}" type="presParOf" srcId="{CB1BA278-7D23-4F8A-A0F4-B11829E2B7BF}" destId="{403BC666-2952-43B7-A30D-E057B0077A0B}" srcOrd="2" destOrd="0" presId="urn:microsoft.com/office/officeart/2018/2/layout/IconVerticalSolidList"/>
    <dgm:cxn modelId="{362E750A-764D-417A-BD22-3D651934288A}" type="presParOf" srcId="{403BC666-2952-43B7-A30D-E057B0077A0B}" destId="{1C06EE2C-65FE-43F4-B400-EF2998DA9041}" srcOrd="0" destOrd="0" presId="urn:microsoft.com/office/officeart/2018/2/layout/IconVerticalSolidList"/>
    <dgm:cxn modelId="{D1F0CA3C-9722-4DE1-A7B3-7C786EEAE3C8}" type="presParOf" srcId="{403BC666-2952-43B7-A30D-E057B0077A0B}" destId="{D453A143-BF2A-4EC5-9033-E8EFA686D9AF}" srcOrd="1" destOrd="0" presId="urn:microsoft.com/office/officeart/2018/2/layout/IconVerticalSolidList"/>
    <dgm:cxn modelId="{04594866-DA66-4558-99DC-093661B7BDF8}" type="presParOf" srcId="{403BC666-2952-43B7-A30D-E057B0077A0B}" destId="{E68AE9DA-353F-4E80-8D0D-F36E5F78FC81}" srcOrd="2" destOrd="0" presId="urn:microsoft.com/office/officeart/2018/2/layout/IconVerticalSolidList"/>
    <dgm:cxn modelId="{0AF01AB5-CBE3-48D4-BE39-6721CFF02FFD}" type="presParOf" srcId="{403BC666-2952-43B7-A30D-E057B0077A0B}" destId="{28B9CEBC-70B3-4CE0-A6A6-BA5E6C93FA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BCD7D4-2CC1-45EC-9BCC-FCC1B1CBFF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987E382-EDA3-4AE1-8A39-0CFC11197E13}">
      <dgm:prSet/>
      <dgm:spPr/>
      <dgm:t>
        <a:bodyPr/>
        <a:lstStyle/>
        <a:p>
          <a:r>
            <a:rPr lang="en-GB" b="0"/>
            <a:t>Goal to develop non-invasive AI tools for early crisis detection</a:t>
          </a:r>
          <a:endParaRPr lang="en-US"/>
        </a:p>
      </dgm:t>
    </dgm:pt>
    <dgm:pt modelId="{BFEEDC0C-60FB-41FB-A84C-DFEF972B617B}" type="parTrans" cxnId="{CC546EDD-9DF5-46F2-959A-DF39420A615F}">
      <dgm:prSet/>
      <dgm:spPr/>
      <dgm:t>
        <a:bodyPr/>
        <a:lstStyle/>
        <a:p>
          <a:endParaRPr lang="en-US"/>
        </a:p>
      </dgm:t>
    </dgm:pt>
    <dgm:pt modelId="{5953B4B0-CB0E-4841-91A7-4C319750CABF}" type="sibTrans" cxnId="{CC546EDD-9DF5-46F2-959A-DF39420A615F}">
      <dgm:prSet/>
      <dgm:spPr/>
      <dgm:t>
        <a:bodyPr/>
        <a:lstStyle/>
        <a:p>
          <a:endParaRPr lang="en-US"/>
        </a:p>
      </dgm:t>
    </dgm:pt>
    <dgm:pt modelId="{B65C5A0C-BC98-43F5-AE7F-0F4AA2C88819}">
      <dgm:prSet/>
      <dgm:spPr/>
      <dgm:t>
        <a:bodyPr/>
        <a:lstStyle/>
        <a:p>
          <a:r>
            <a:rPr lang="en-GB" b="0"/>
            <a:t>Integration of edge AI models into wearable technology</a:t>
          </a:r>
          <a:endParaRPr lang="en-US"/>
        </a:p>
      </dgm:t>
    </dgm:pt>
    <dgm:pt modelId="{51A9238B-15B0-4B12-82C0-30A83EB2D140}" type="parTrans" cxnId="{E7DFEC1C-A316-4CF7-966D-AF1E18DF394C}">
      <dgm:prSet/>
      <dgm:spPr/>
      <dgm:t>
        <a:bodyPr/>
        <a:lstStyle/>
        <a:p>
          <a:endParaRPr lang="en-US"/>
        </a:p>
      </dgm:t>
    </dgm:pt>
    <dgm:pt modelId="{69C22A8C-02EE-46DA-B34A-FE792ABE64E9}" type="sibTrans" cxnId="{E7DFEC1C-A316-4CF7-966D-AF1E18DF394C}">
      <dgm:prSet/>
      <dgm:spPr/>
      <dgm:t>
        <a:bodyPr/>
        <a:lstStyle/>
        <a:p>
          <a:endParaRPr lang="en-US"/>
        </a:p>
      </dgm:t>
    </dgm:pt>
    <dgm:pt modelId="{AA65B9C7-AE7D-4227-8F15-821DEFF943C7}" type="pres">
      <dgm:prSet presAssocID="{44BCD7D4-2CC1-45EC-9BCC-FCC1B1CBFFD7}" presName="root" presStyleCnt="0">
        <dgm:presLayoutVars>
          <dgm:dir/>
          <dgm:resizeHandles val="exact"/>
        </dgm:presLayoutVars>
      </dgm:prSet>
      <dgm:spPr/>
    </dgm:pt>
    <dgm:pt modelId="{C6DDA248-7685-4B7C-A706-2A231B5624CE}" type="pres">
      <dgm:prSet presAssocID="{0987E382-EDA3-4AE1-8A39-0CFC11197E13}" presName="compNode" presStyleCnt="0"/>
      <dgm:spPr/>
    </dgm:pt>
    <dgm:pt modelId="{B73D22C1-EA7F-46C0-9FE6-CD0E3003CF45}" type="pres">
      <dgm:prSet presAssocID="{0987E382-EDA3-4AE1-8A39-0CFC11197E13}" presName="bgRect" presStyleLbl="bgShp" presStyleIdx="0" presStyleCnt="2"/>
      <dgm:spPr/>
    </dgm:pt>
    <dgm:pt modelId="{F60E7A6E-FAB3-44BE-930F-7BD1FE2AABDB}" type="pres">
      <dgm:prSet presAssocID="{0987E382-EDA3-4AE1-8A39-0CFC11197E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AA5EC4C3-0B71-4E81-8857-804A26BDAD32}" type="pres">
      <dgm:prSet presAssocID="{0987E382-EDA3-4AE1-8A39-0CFC11197E13}" presName="spaceRect" presStyleCnt="0"/>
      <dgm:spPr/>
    </dgm:pt>
    <dgm:pt modelId="{6683EE21-272D-4FE3-A4D0-8E921511F8BF}" type="pres">
      <dgm:prSet presAssocID="{0987E382-EDA3-4AE1-8A39-0CFC11197E13}" presName="parTx" presStyleLbl="revTx" presStyleIdx="0" presStyleCnt="2">
        <dgm:presLayoutVars>
          <dgm:chMax val="0"/>
          <dgm:chPref val="0"/>
        </dgm:presLayoutVars>
      </dgm:prSet>
      <dgm:spPr/>
    </dgm:pt>
    <dgm:pt modelId="{53D229C9-D340-4AF1-A46C-E75DA55B87D7}" type="pres">
      <dgm:prSet presAssocID="{5953B4B0-CB0E-4841-91A7-4C319750CABF}" presName="sibTrans" presStyleCnt="0"/>
      <dgm:spPr/>
    </dgm:pt>
    <dgm:pt modelId="{510CE59B-A096-4F06-B5AB-7E08525463E0}" type="pres">
      <dgm:prSet presAssocID="{B65C5A0C-BC98-43F5-AE7F-0F4AA2C88819}" presName="compNode" presStyleCnt="0"/>
      <dgm:spPr/>
    </dgm:pt>
    <dgm:pt modelId="{2D93DCE9-1835-4DF7-960D-F713A008E062}" type="pres">
      <dgm:prSet presAssocID="{B65C5A0C-BC98-43F5-AE7F-0F4AA2C88819}" presName="bgRect" presStyleLbl="bgShp" presStyleIdx="1" presStyleCnt="2"/>
      <dgm:spPr/>
    </dgm:pt>
    <dgm:pt modelId="{B915DCA6-8597-4DDF-BC0C-EC3B889C09E8}" type="pres">
      <dgm:prSet presAssocID="{B65C5A0C-BC98-43F5-AE7F-0F4AA2C888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B43F20D-A56A-4F5C-9E42-3A63A1737924}" type="pres">
      <dgm:prSet presAssocID="{B65C5A0C-BC98-43F5-AE7F-0F4AA2C88819}" presName="spaceRect" presStyleCnt="0"/>
      <dgm:spPr/>
    </dgm:pt>
    <dgm:pt modelId="{98596AA5-BD5B-475E-B119-67794FF7889C}" type="pres">
      <dgm:prSet presAssocID="{B65C5A0C-BC98-43F5-AE7F-0F4AA2C88819}" presName="parTx" presStyleLbl="revTx" presStyleIdx="1" presStyleCnt="2">
        <dgm:presLayoutVars>
          <dgm:chMax val="0"/>
          <dgm:chPref val="0"/>
        </dgm:presLayoutVars>
      </dgm:prSet>
      <dgm:spPr/>
    </dgm:pt>
  </dgm:ptLst>
  <dgm:cxnLst>
    <dgm:cxn modelId="{E7DFEC1C-A316-4CF7-966D-AF1E18DF394C}" srcId="{44BCD7D4-2CC1-45EC-9BCC-FCC1B1CBFFD7}" destId="{B65C5A0C-BC98-43F5-AE7F-0F4AA2C88819}" srcOrd="1" destOrd="0" parTransId="{51A9238B-15B0-4B12-82C0-30A83EB2D140}" sibTransId="{69C22A8C-02EE-46DA-B34A-FE792ABE64E9}"/>
    <dgm:cxn modelId="{493DAB3B-B5E6-4DC4-8BA1-1D764D1A1B02}" type="presOf" srcId="{44BCD7D4-2CC1-45EC-9BCC-FCC1B1CBFFD7}" destId="{AA65B9C7-AE7D-4227-8F15-821DEFF943C7}" srcOrd="0" destOrd="0" presId="urn:microsoft.com/office/officeart/2018/2/layout/IconVerticalSolidList"/>
    <dgm:cxn modelId="{F59FF897-FC45-4C71-A62C-ED7F4C2AA50E}" type="presOf" srcId="{0987E382-EDA3-4AE1-8A39-0CFC11197E13}" destId="{6683EE21-272D-4FE3-A4D0-8E921511F8BF}" srcOrd="0" destOrd="0" presId="urn:microsoft.com/office/officeart/2018/2/layout/IconVerticalSolidList"/>
    <dgm:cxn modelId="{C299C8BD-E032-4681-8C27-05A2D6601092}" type="presOf" srcId="{B65C5A0C-BC98-43F5-AE7F-0F4AA2C88819}" destId="{98596AA5-BD5B-475E-B119-67794FF7889C}" srcOrd="0" destOrd="0" presId="urn:microsoft.com/office/officeart/2018/2/layout/IconVerticalSolidList"/>
    <dgm:cxn modelId="{CC546EDD-9DF5-46F2-959A-DF39420A615F}" srcId="{44BCD7D4-2CC1-45EC-9BCC-FCC1B1CBFFD7}" destId="{0987E382-EDA3-4AE1-8A39-0CFC11197E13}" srcOrd="0" destOrd="0" parTransId="{BFEEDC0C-60FB-41FB-A84C-DFEF972B617B}" sibTransId="{5953B4B0-CB0E-4841-91A7-4C319750CABF}"/>
    <dgm:cxn modelId="{960E2CA8-BBAA-4724-AAA9-82B1A45B2F00}" type="presParOf" srcId="{AA65B9C7-AE7D-4227-8F15-821DEFF943C7}" destId="{C6DDA248-7685-4B7C-A706-2A231B5624CE}" srcOrd="0" destOrd="0" presId="urn:microsoft.com/office/officeart/2018/2/layout/IconVerticalSolidList"/>
    <dgm:cxn modelId="{C05C99C2-CD64-44AC-9BF5-3241A5A2A618}" type="presParOf" srcId="{C6DDA248-7685-4B7C-A706-2A231B5624CE}" destId="{B73D22C1-EA7F-46C0-9FE6-CD0E3003CF45}" srcOrd="0" destOrd="0" presId="urn:microsoft.com/office/officeart/2018/2/layout/IconVerticalSolidList"/>
    <dgm:cxn modelId="{560C6641-4CF0-48C9-A815-E29FDB89BEA5}" type="presParOf" srcId="{C6DDA248-7685-4B7C-A706-2A231B5624CE}" destId="{F60E7A6E-FAB3-44BE-930F-7BD1FE2AABDB}" srcOrd="1" destOrd="0" presId="urn:microsoft.com/office/officeart/2018/2/layout/IconVerticalSolidList"/>
    <dgm:cxn modelId="{DFA70964-714A-4561-BFBA-A3785A354EAD}" type="presParOf" srcId="{C6DDA248-7685-4B7C-A706-2A231B5624CE}" destId="{AA5EC4C3-0B71-4E81-8857-804A26BDAD32}" srcOrd="2" destOrd="0" presId="urn:microsoft.com/office/officeart/2018/2/layout/IconVerticalSolidList"/>
    <dgm:cxn modelId="{551D57D4-9BEB-402E-9849-2B4F6107AEB9}" type="presParOf" srcId="{C6DDA248-7685-4B7C-A706-2A231B5624CE}" destId="{6683EE21-272D-4FE3-A4D0-8E921511F8BF}" srcOrd="3" destOrd="0" presId="urn:microsoft.com/office/officeart/2018/2/layout/IconVerticalSolidList"/>
    <dgm:cxn modelId="{A6231DD6-E802-41A2-B3BB-6330F5460D4B}" type="presParOf" srcId="{AA65B9C7-AE7D-4227-8F15-821DEFF943C7}" destId="{53D229C9-D340-4AF1-A46C-E75DA55B87D7}" srcOrd="1" destOrd="0" presId="urn:microsoft.com/office/officeart/2018/2/layout/IconVerticalSolidList"/>
    <dgm:cxn modelId="{3D266F8B-69F6-448B-9D73-D772AE0B3D66}" type="presParOf" srcId="{AA65B9C7-AE7D-4227-8F15-821DEFF943C7}" destId="{510CE59B-A096-4F06-B5AB-7E08525463E0}" srcOrd="2" destOrd="0" presId="urn:microsoft.com/office/officeart/2018/2/layout/IconVerticalSolidList"/>
    <dgm:cxn modelId="{252277CC-D339-4657-92B9-D11719F62F2F}" type="presParOf" srcId="{510CE59B-A096-4F06-B5AB-7E08525463E0}" destId="{2D93DCE9-1835-4DF7-960D-F713A008E062}" srcOrd="0" destOrd="0" presId="urn:microsoft.com/office/officeart/2018/2/layout/IconVerticalSolidList"/>
    <dgm:cxn modelId="{A80BBE2F-5CD0-44AB-9F39-FDF04841818B}" type="presParOf" srcId="{510CE59B-A096-4F06-B5AB-7E08525463E0}" destId="{B915DCA6-8597-4DDF-BC0C-EC3B889C09E8}" srcOrd="1" destOrd="0" presId="urn:microsoft.com/office/officeart/2018/2/layout/IconVerticalSolidList"/>
    <dgm:cxn modelId="{F896EF20-104F-4D16-9A73-A0522624D742}" type="presParOf" srcId="{510CE59B-A096-4F06-B5AB-7E08525463E0}" destId="{8B43F20D-A56A-4F5C-9E42-3A63A1737924}" srcOrd="2" destOrd="0" presId="urn:microsoft.com/office/officeart/2018/2/layout/IconVerticalSolidList"/>
    <dgm:cxn modelId="{B559B06E-4F03-430D-AB44-3C8269881D02}" type="presParOf" srcId="{510CE59B-A096-4F06-B5AB-7E08525463E0}" destId="{98596AA5-BD5B-475E-B119-67794FF788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2F7E3C-36E9-40EF-9270-0E0AFEEE4E4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9B8CC30-4EBF-402E-B12E-9BEBFC411E5B}">
      <dgm:prSet/>
      <dgm:spPr/>
      <dgm:t>
        <a:bodyPr/>
        <a:lstStyle/>
        <a:p>
          <a:r>
            <a:rPr lang="en-GB" b="0"/>
            <a:t>Data collection and collaborations</a:t>
          </a:r>
          <a:endParaRPr lang="en-US"/>
        </a:p>
      </dgm:t>
    </dgm:pt>
    <dgm:pt modelId="{168388C9-5C56-4B0E-9F2D-5278CEE59A0F}" type="parTrans" cxnId="{3925E393-090B-45F2-87DE-643484B5E5F9}">
      <dgm:prSet/>
      <dgm:spPr/>
      <dgm:t>
        <a:bodyPr/>
        <a:lstStyle/>
        <a:p>
          <a:endParaRPr lang="en-US"/>
        </a:p>
      </dgm:t>
    </dgm:pt>
    <dgm:pt modelId="{0311EFD7-717C-4931-B869-F6FF4AEE8F7D}" type="sibTrans" cxnId="{3925E393-090B-45F2-87DE-643484B5E5F9}">
      <dgm:prSet/>
      <dgm:spPr/>
      <dgm:t>
        <a:bodyPr/>
        <a:lstStyle/>
        <a:p>
          <a:endParaRPr lang="en-US"/>
        </a:p>
      </dgm:t>
    </dgm:pt>
    <dgm:pt modelId="{702DF036-83AF-40B3-AC55-05C17FD1D4D7}">
      <dgm:prSet/>
      <dgm:spPr/>
      <dgm:t>
        <a:bodyPr/>
        <a:lstStyle/>
        <a:p>
          <a:r>
            <a:rPr lang="en-GB" b="0"/>
            <a:t>Machine learning algorithms and model development</a:t>
          </a:r>
          <a:endParaRPr lang="en-US"/>
        </a:p>
      </dgm:t>
    </dgm:pt>
    <dgm:pt modelId="{F30F6C4C-01DE-425D-8587-F29DF6B432C7}" type="parTrans" cxnId="{99EE14DB-BDB4-40C5-AF39-BDD8D87BB002}">
      <dgm:prSet/>
      <dgm:spPr/>
      <dgm:t>
        <a:bodyPr/>
        <a:lstStyle/>
        <a:p>
          <a:endParaRPr lang="en-US"/>
        </a:p>
      </dgm:t>
    </dgm:pt>
    <dgm:pt modelId="{7FFB2C76-30FC-4FAF-8E20-7EEF1017D821}" type="sibTrans" cxnId="{99EE14DB-BDB4-40C5-AF39-BDD8D87BB002}">
      <dgm:prSet/>
      <dgm:spPr/>
      <dgm:t>
        <a:bodyPr/>
        <a:lstStyle/>
        <a:p>
          <a:endParaRPr lang="en-US"/>
        </a:p>
      </dgm:t>
    </dgm:pt>
    <dgm:pt modelId="{B3DB68F8-BCC8-419C-BA2C-C63925BF922B}">
      <dgm:prSet/>
      <dgm:spPr/>
      <dgm:t>
        <a:bodyPr/>
        <a:lstStyle/>
        <a:p>
          <a:r>
            <a:rPr lang="en-GB" b="0"/>
            <a:t>Device specifications</a:t>
          </a:r>
          <a:endParaRPr lang="en-US"/>
        </a:p>
      </dgm:t>
    </dgm:pt>
    <dgm:pt modelId="{DBCDE885-C288-4867-A421-88CAC0C82079}" type="parTrans" cxnId="{98C44D1D-A544-4095-A8FE-D9BE4E3BC6EC}">
      <dgm:prSet/>
      <dgm:spPr/>
      <dgm:t>
        <a:bodyPr/>
        <a:lstStyle/>
        <a:p>
          <a:endParaRPr lang="en-US"/>
        </a:p>
      </dgm:t>
    </dgm:pt>
    <dgm:pt modelId="{45C00B8A-FFDD-402F-AA6A-03921134D8C0}" type="sibTrans" cxnId="{98C44D1D-A544-4095-A8FE-D9BE4E3BC6EC}">
      <dgm:prSet/>
      <dgm:spPr/>
      <dgm:t>
        <a:bodyPr/>
        <a:lstStyle/>
        <a:p>
          <a:endParaRPr lang="en-US"/>
        </a:p>
      </dgm:t>
    </dgm:pt>
    <dgm:pt modelId="{3649D6E1-A0F3-4732-A65D-520CCE318847}" type="pres">
      <dgm:prSet presAssocID="{A82F7E3C-36E9-40EF-9270-0E0AFEEE4E44}" presName="root" presStyleCnt="0">
        <dgm:presLayoutVars>
          <dgm:dir/>
          <dgm:resizeHandles val="exact"/>
        </dgm:presLayoutVars>
      </dgm:prSet>
      <dgm:spPr/>
    </dgm:pt>
    <dgm:pt modelId="{7F49CBB2-247B-409F-BD4F-83D576E3A8B1}" type="pres">
      <dgm:prSet presAssocID="{69B8CC30-4EBF-402E-B12E-9BEBFC411E5B}" presName="compNode" presStyleCnt="0"/>
      <dgm:spPr/>
    </dgm:pt>
    <dgm:pt modelId="{61148FB7-1F24-4D88-84E1-7B8F552E6FF0}" type="pres">
      <dgm:prSet presAssocID="{69B8CC30-4EBF-402E-B12E-9BEBFC411E5B}" presName="bgRect" presStyleLbl="bgShp" presStyleIdx="0" presStyleCnt="3"/>
      <dgm:spPr/>
    </dgm:pt>
    <dgm:pt modelId="{FAA3E647-E093-46FF-AE95-046ECF657B90}" type="pres">
      <dgm:prSet presAssocID="{69B8CC30-4EBF-402E-B12E-9BEBFC411E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D1779B3-7CBA-4391-AA39-2FFC87C20B5A}" type="pres">
      <dgm:prSet presAssocID="{69B8CC30-4EBF-402E-B12E-9BEBFC411E5B}" presName="spaceRect" presStyleCnt="0"/>
      <dgm:spPr/>
    </dgm:pt>
    <dgm:pt modelId="{2AF86A9E-0AFE-42F7-ADE2-60F9783C5280}" type="pres">
      <dgm:prSet presAssocID="{69B8CC30-4EBF-402E-B12E-9BEBFC411E5B}" presName="parTx" presStyleLbl="revTx" presStyleIdx="0" presStyleCnt="3">
        <dgm:presLayoutVars>
          <dgm:chMax val="0"/>
          <dgm:chPref val="0"/>
        </dgm:presLayoutVars>
      </dgm:prSet>
      <dgm:spPr/>
    </dgm:pt>
    <dgm:pt modelId="{04C28E5C-4DDA-485E-A993-B4D1205CDFE0}" type="pres">
      <dgm:prSet presAssocID="{0311EFD7-717C-4931-B869-F6FF4AEE8F7D}" presName="sibTrans" presStyleCnt="0"/>
      <dgm:spPr/>
    </dgm:pt>
    <dgm:pt modelId="{3BA29F75-8F96-4FDA-8CED-BE4B8F520C21}" type="pres">
      <dgm:prSet presAssocID="{702DF036-83AF-40B3-AC55-05C17FD1D4D7}" presName="compNode" presStyleCnt="0"/>
      <dgm:spPr/>
    </dgm:pt>
    <dgm:pt modelId="{04C0D993-B072-4D3E-8F18-453026B5CA77}" type="pres">
      <dgm:prSet presAssocID="{702DF036-83AF-40B3-AC55-05C17FD1D4D7}" presName="bgRect" presStyleLbl="bgShp" presStyleIdx="1" presStyleCnt="3"/>
      <dgm:spPr/>
    </dgm:pt>
    <dgm:pt modelId="{6985929A-BD53-466D-93F5-03F83E95F35B}" type="pres">
      <dgm:prSet presAssocID="{702DF036-83AF-40B3-AC55-05C17FD1D4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8040840-F323-4295-8076-3D33508E5C84}" type="pres">
      <dgm:prSet presAssocID="{702DF036-83AF-40B3-AC55-05C17FD1D4D7}" presName="spaceRect" presStyleCnt="0"/>
      <dgm:spPr/>
    </dgm:pt>
    <dgm:pt modelId="{D8AE7772-95E0-49A1-A745-A4A036C59D92}" type="pres">
      <dgm:prSet presAssocID="{702DF036-83AF-40B3-AC55-05C17FD1D4D7}" presName="parTx" presStyleLbl="revTx" presStyleIdx="1" presStyleCnt="3">
        <dgm:presLayoutVars>
          <dgm:chMax val="0"/>
          <dgm:chPref val="0"/>
        </dgm:presLayoutVars>
      </dgm:prSet>
      <dgm:spPr/>
    </dgm:pt>
    <dgm:pt modelId="{62A530FE-5C36-4D73-91CD-B4A08EDD4B45}" type="pres">
      <dgm:prSet presAssocID="{7FFB2C76-30FC-4FAF-8E20-7EEF1017D821}" presName="sibTrans" presStyleCnt="0"/>
      <dgm:spPr/>
    </dgm:pt>
    <dgm:pt modelId="{0E68A599-F9EF-4E26-B68D-4691FE05C7DA}" type="pres">
      <dgm:prSet presAssocID="{B3DB68F8-BCC8-419C-BA2C-C63925BF922B}" presName="compNode" presStyleCnt="0"/>
      <dgm:spPr/>
    </dgm:pt>
    <dgm:pt modelId="{DA5738DC-2B82-4E6F-8599-32D1A40FD287}" type="pres">
      <dgm:prSet presAssocID="{B3DB68F8-BCC8-419C-BA2C-C63925BF922B}" presName="bgRect" presStyleLbl="bgShp" presStyleIdx="2" presStyleCnt="3"/>
      <dgm:spPr/>
    </dgm:pt>
    <dgm:pt modelId="{4CA3A7AF-97FC-43B3-8060-5E3AC16AA111}" type="pres">
      <dgm:prSet presAssocID="{B3DB68F8-BCC8-419C-BA2C-C63925BF92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43B50078-C44B-4725-A25A-32F81276E554}" type="pres">
      <dgm:prSet presAssocID="{B3DB68F8-BCC8-419C-BA2C-C63925BF922B}" presName="spaceRect" presStyleCnt="0"/>
      <dgm:spPr/>
    </dgm:pt>
    <dgm:pt modelId="{5A5F0D13-F638-412F-BC03-03B781330E1D}" type="pres">
      <dgm:prSet presAssocID="{B3DB68F8-BCC8-419C-BA2C-C63925BF922B}" presName="parTx" presStyleLbl="revTx" presStyleIdx="2" presStyleCnt="3">
        <dgm:presLayoutVars>
          <dgm:chMax val="0"/>
          <dgm:chPref val="0"/>
        </dgm:presLayoutVars>
      </dgm:prSet>
      <dgm:spPr/>
    </dgm:pt>
  </dgm:ptLst>
  <dgm:cxnLst>
    <dgm:cxn modelId="{4BB3970B-06DE-4D42-9FFF-5D5496DAF8DA}" type="presOf" srcId="{B3DB68F8-BCC8-419C-BA2C-C63925BF922B}" destId="{5A5F0D13-F638-412F-BC03-03B781330E1D}" srcOrd="0" destOrd="0" presId="urn:microsoft.com/office/officeart/2018/2/layout/IconVerticalSolidList"/>
    <dgm:cxn modelId="{98C44D1D-A544-4095-A8FE-D9BE4E3BC6EC}" srcId="{A82F7E3C-36E9-40EF-9270-0E0AFEEE4E44}" destId="{B3DB68F8-BCC8-419C-BA2C-C63925BF922B}" srcOrd="2" destOrd="0" parTransId="{DBCDE885-C288-4867-A421-88CAC0C82079}" sibTransId="{45C00B8A-FFDD-402F-AA6A-03921134D8C0}"/>
    <dgm:cxn modelId="{57304529-6876-412D-AD39-427E1B3B0AC8}" type="presOf" srcId="{702DF036-83AF-40B3-AC55-05C17FD1D4D7}" destId="{D8AE7772-95E0-49A1-A745-A4A036C59D92}" srcOrd="0" destOrd="0" presId="urn:microsoft.com/office/officeart/2018/2/layout/IconVerticalSolidList"/>
    <dgm:cxn modelId="{60D64A90-2B8A-4D17-9AF9-AA911C860697}" type="presOf" srcId="{69B8CC30-4EBF-402E-B12E-9BEBFC411E5B}" destId="{2AF86A9E-0AFE-42F7-ADE2-60F9783C5280}" srcOrd="0" destOrd="0" presId="urn:microsoft.com/office/officeart/2018/2/layout/IconVerticalSolidList"/>
    <dgm:cxn modelId="{3925E393-090B-45F2-87DE-643484B5E5F9}" srcId="{A82F7E3C-36E9-40EF-9270-0E0AFEEE4E44}" destId="{69B8CC30-4EBF-402E-B12E-9BEBFC411E5B}" srcOrd="0" destOrd="0" parTransId="{168388C9-5C56-4B0E-9F2D-5278CEE59A0F}" sibTransId="{0311EFD7-717C-4931-B869-F6FF4AEE8F7D}"/>
    <dgm:cxn modelId="{8653DCBA-9FB8-4BE9-B1A6-BDC9D56D635A}" type="presOf" srcId="{A82F7E3C-36E9-40EF-9270-0E0AFEEE4E44}" destId="{3649D6E1-A0F3-4732-A65D-520CCE318847}" srcOrd="0" destOrd="0" presId="urn:microsoft.com/office/officeart/2018/2/layout/IconVerticalSolidList"/>
    <dgm:cxn modelId="{99EE14DB-BDB4-40C5-AF39-BDD8D87BB002}" srcId="{A82F7E3C-36E9-40EF-9270-0E0AFEEE4E44}" destId="{702DF036-83AF-40B3-AC55-05C17FD1D4D7}" srcOrd="1" destOrd="0" parTransId="{F30F6C4C-01DE-425D-8587-F29DF6B432C7}" sibTransId="{7FFB2C76-30FC-4FAF-8E20-7EEF1017D821}"/>
    <dgm:cxn modelId="{65885E2A-AA34-4413-B641-B784C6705CC3}" type="presParOf" srcId="{3649D6E1-A0F3-4732-A65D-520CCE318847}" destId="{7F49CBB2-247B-409F-BD4F-83D576E3A8B1}" srcOrd="0" destOrd="0" presId="urn:microsoft.com/office/officeart/2018/2/layout/IconVerticalSolidList"/>
    <dgm:cxn modelId="{48F9B789-15C7-4641-AB21-07D49162E02F}" type="presParOf" srcId="{7F49CBB2-247B-409F-BD4F-83D576E3A8B1}" destId="{61148FB7-1F24-4D88-84E1-7B8F552E6FF0}" srcOrd="0" destOrd="0" presId="urn:microsoft.com/office/officeart/2018/2/layout/IconVerticalSolidList"/>
    <dgm:cxn modelId="{7B4A7023-52BA-470E-A32B-9B6FDB8EB61F}" type="presParOf" srcId="{7F49CBB2-247B-409F-BD4F-83D576E3A8B1}" destId="{FAA3E647-E093-46FF-AE95-046ECF657B90}" srcOrd="1" destOrd="0" presId="urn:microsoft.com/office/officeart/2018/2/layout/IconVerticalSolidList"/>
    <dgm:cxn modelId="{7FF13F46-C797-41FC-9CF2-CAC7C8CC9740}" type="presParOf" srcId="{7F49CBB2-247B-409F-BD4F-83D576E3A8B1}" destId="{8D1779B3-7CBA-4391-AA39-2FFC87C20B5A}" srcOrd="2" destOrd="0" presId="urn:microsoft.com/office/officeart/2018/2/layout/IconVerticalSolidList"/>
    <dgm:cxn modelId="{4936E785-B518-4E0F-8E23-FD55805CCA9D}" type="presParOf" srcId="{7F49CBB2-247B-409F-BD4F-83D576E3A8B1}" destId="{2AF86A9E-0AFE-42F7-ADE2-60F9783C5280}" srcOrd="3" destOrd="0" presId="urn:microsoft.com/office/officeart/2018/2/layout/IconVerticalSolidList"/>
    <dgm:cxn modelId="{D518BDA2-6649-4BBF-A02F-111BCE721EF9}" type="presParOf" srcId="{3649D6E1-A0F3-4732-A65D-520CCE318847}" destId="{04C28E5C-4DDA-485E-A993-B4D1205CDFE0}" srcOrd="1" destOrd="0" presId="urn:microsoft.com/office/officeart/2018/2/layout/IconVerticalSolidList"/>
    <dgm:cxn modelId="{8AB22C09-AEF6-4864-B1EB-AD0D24378A76}" type="presParOf" srcId="{3649D6E1-A0F3-4732-A65D-520CCE318847}" destId="{3BA29F75-8F96-4FDA-8CED-BE4B8F520C21}" srcOrd="2" destOrd="0" presId="urn:microsoft.com/office/officeart/2018/2/layout/IconVerticalSolidList"/>
    <dgm:cxn modelId="{906A4328-79D0-4209-B26A-452B1DAA749F}" type="presParOf" srcId="{3BA29F75-8F96-4FDA-8CED-BE4B8F520C21}" destId="{04C0D993-B072-4D3E-8F18-453026B5CA77}" srcOrd="0" destOrd="0" presId="urn:microsoft.com/office/officeart/2018/2/layout/IconVerticalSolidList"/>
    <dgm:cxn modelId="{65FC0A02-A74B-44FB-9F43-8A7DFC4137BC}" type="presParOf" srcId="{3BA29F75-8F96-4FDA-8CED-BE4B8F520C21}" destId="{6985929A-BD53-466D-93F5-03F83E95F35B}" srcOrd="1" destOrd="0" presId="urn:microsoft.com/office/officeart/2018/2/layout/IconVerticalSolidList"/>
    <dgm:cxn modelId="{FC3A9319-9F3E-4881-A61A-4FF318B7E4E2}" type="presParOf" srcId="{3BA29F75-8F96-4FDA-8CED-BE4B8F520C21}" destId="{E8040840-F323-4295-8076-3D33508E5C84}" srcOrd="2" destOrd="0" presId="urn:microsoft.com/office/officeart/2018/2/layout/IconVerticalSolidList"/>
    <dgm:cxn modelId="{0A731E0D-5567-4508-A7B1-D07C2838136D}" type="presParOf" srcId="{3BA29F75-8F96-4FDA-8CED-BE4B8F520C21}" destId="{D8AE7772-95E0-49A1-A745-A4A036C59D92}" srcOrd="3" destOrd="0" presId="urn:microsoft.com/office/officeart/2018/2/layout/IconVerticalSolidList"/>
    <dgm:cxn modelId="{37E49837-F3E5-4BCC-9C10-2EB893B4ECFA}" type="presParOf" srcId="{3649D6E1-A0F3-4732-A65D-520CCE318847}" destId="{62A530FE-5C36-4D73-91CD-B4A08EDD4B45}" srcOrd="3" destOrd="0" presId="urn:microsoft.com/office/officeart/2018/2/layout/IconVerticalSolidList"/>
    <dgm:cxn modelId="{9A7BE97D-2513-428D-B961-352BA659ECA1}" type="presParOf" srcId="{3649D6E1-A0F3-4732-A65D-520CCE318847}" destId="{0E68A599-F9EF-4E26-B68D-4691FE05C7DA}" srcOrd="4" destOrd="0" presId="urn:microsoft.com/office/officeart/2018/2/layout/IconVerticalSolidList"/>
    <dgm:cxn modelId="{93FE37A9-9576-482B-BE34-15EF263E2B9B}" type="presParOf" srcId="{0E68A599-F9EF-4E26-B68D-4691FE05C7DA}" destId="{DA5738DC-2B82-4E6F-8599-32D1A40FD287}" srcOrd="0" destOrd="0" presId="urn:microsoft.com/office/officeart/2018/2/layout/IconVerticalSolidList"/>
    <dgm:cxn modelId="{1C354FC8-8982-4E1C-B6BE-0C73BBE7259D}" type="presParOf" srcId="{0E68A599-F9EF-4E26-B68D-4691FE05C7DA}" destId="{4CA3A7AF-97FC-43B3-8060-5E3AC16AA111}" srcOrd="1" destOrd="0" presId="urn:microsoft.com/office/officeart/2018/2/layout/IconVerticalSolidList"/>
    <dgm:cxn modelId="{76AC154B-99A0-4477-B4E9-EBC5ECAA9F6D}" type="presParOf" srcId="{0E68A599-F9EF-4E26-B68D-4691FE05C7DA}" destId="{43B50078-C44B-4725-A25A-32F81276E554}" srcOrd="2" destOrd="0" presId="urn:microsoft.com/office/officeart/2018/2/layout/IconVerticalSolidList"/>
    <dgm:cxn modelId="{BB29AE2A-7EDD-4FD1-ABFB-ED7305D21427}" type="presParOf" srcId="{0E68A599-F9EF-4E26-B68D-4691FE05C7DA}" destId="{5A5F0D13-F638-412F-BC03-03B781330E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FBBDF8-7CE4-4434-A439-23EF1B3D12F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4FD49EB-82F8-4818-B7CF-B8B236BD2A32}">
      <dgm:prSet/>
      <dgm:spPr/>
      <dgm:t>
        <a:bodyPr/>
        <a:lstStyle/>
        <a:p>
          <a:r>
            <a:rPr lang="en-GB" b="0"/>
            <a:t>AI-based precision diagnostics in neurology</a:t>
          </a:r>
          <a:endParaRPr lang="en-US"/>
        </a:p>
      </dgm:t>
    </dgm:pt>
    <dgm:pt modelId="{00F09D9F-0B2D-4CDC-BB4A-DF9AC2DEA0B0}" type="parTrans" cxnId="{E54073BE-9147-4CC7-B732-26FFDA03BCC7}">
      <dgm:prSet/>
      <dgm:spPr/>
      <dgm:t>
        <a:bodyPr/>
        <a:lstStyle/>
        <a:p>
          <a:endParaRPr lang="en-US"/>
        </a:p>
      </dgm:t>
    </dgm:pt>
    <dgm:pt modelId="{9184F029-20E3-4465-914E-AAE8F4CEFE43}" type="sibTrans" cxnId="{E54073BE-9147-4CC7-B732-26FFDA03BCC7}">
      <dgm:prSet/>
      <dgm:spPr/>
      <dgm:t>
        <a:bodyPr/>
        <a:lstStyle/>
        <a:p>
          <a:endParaRPr lang="en-US"/>
        </a:p>
      </dgm:t>
    </dgm:pt>
    <dgm:pt modelId="{B8B40C99-AE34-4A40-AEC5-1CB808269B26}">
      <dgm:prSet/>
      <dgm:spPr/>
      <dgm:t>
        <a:bodyPr/>
        <a:lstStyle/>
        <a:p>
          <a:r>
            <a:rPr lang="en-GB" b="0"/>
            <a:t>Comparisons to AI applications in other medical fields</a:t>
          </a:r>
          <a:endParaRPr lang="en-US"/>
        </a:p>
      </dgm:t>
    </dgm:pt>
    <dgm:pt modelId="{7016494B-4854-466F-9A4F-C79A1A506969}" type="parTrans" cxnId="{7F39B09C-F06C-40B0-BA12-FA3BE5EB49BC}">
      <dgm:prSet/>
      <dgm:spPr/>
      <dgm:t>
        <a:bodyPr/>
        <a:lstStyle/>
        <a:p>
          <a:endParaRPr lang="en-US"/>
        </a:p>
      </dgm:t>
    </dgm:pt>
    <dgm:pt modelId="{D4419E1A-B249-43B0-8FED-73B4C3B2D0FE}" type="sibTrans" cxnId="{7F39B09C-F06C-40B0-BA12-FA3BE5EB49BC}">
      <dgm:prSet/>
      <dgm:spPr/>
      <dgm:t>
        <a:bodyPr/>
        <a:lstStyle/>
        <a:p>
          <a:endParaRPr lang="en-US"/>
        </a:p>
      </dgm:t>
    </dgm:pt>
    <dgm:pt modelId="{E527013D-153C-48C9-8B88-814F9784C134}" type="pres">
      <dgm:prSet presAssocID="{67FBBDF8-7CE4-4434-A439-23EF1B3D12F2}" presName="root" presStyleCnt="0">
        <dgm:presLayoutVars>
          <dgm:dir/>
          <dgm:resizeHandles val="exact"/>
        </dgm:presLayoutVars>
      </dgm:prSet>
      <dgm:spPr/>
    </dgm:pt>
    <dgm:pt modelId="{3989B1D8-4BD7-4ACC-AB0F-E73F63BB1568}" type="pres">
      <dgm:prSet presAssocID="{14FD49EB-82F8-4818-B7CF-B8B236BD2A32}" presName="compNode" presStyleCnt="0"/>
      <dgm:spPr/>
    </dgm:pt>
    <dgm:pt modelId="{3FE62C6C-E530-40D6-AB55-9AD29B5C08E3}" type="pres">
      <dgm:prSet presAssocID="{14FD49EB-82F8-4818-B7CF-B8B236BD2A32}" presName="bgRect" presStyleLbl="bgShp" presStyleIdx="0" presStyleCnt="2"/>
      <dgm:spPr/>
    </dgm:pt>
    <dgm:pt modelId="{EEBE6F71-63F8-4BA1-849A-2DCBE328F24F}" type="pres">
      <dgm:prSet presAssocID="{14FD49EB-82F8-4818-B7CF-B8B236BD2A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09885CE-BE76-46D2-B2C9-7ED7C7611ECF}" type="pres">
      <dgm:prSet presAssocID="{14FD49EB-82F8-4818-B7CF-B8B236BD2A32}" presName="spaceRect" presStyleCnt="0"/>
      <dgm:spPr/>
    </dgm:pt>
    <dgm:pt modelId="{2E65ACB4-FBFE-452B-B2C4-1F4E68E7A63E}" type="pres">
      <dgm:prSet presAssocID="{14FD49EB-82F8-4818-B7CF-B8B236BD2A32}" presName="parTx" presStyleLbl="revTx" presStyleIdx="0" presStyleCnt="2">
        <dgm:presLayoutVars>
          <dgm:chMax val="0"/>
          <dgm:chPref val="0"/>
        </dgm:presLayoutVars>
      </dgm:prSet>
      <dgm:spPr/>
    </dgm:pt>
    <dgm:pt modelId="{889D67BF-4333-4966-BAD7-EA22181B3332}" type="pres">
      <dgm:prSet presAssocID="{9184F029-20E3-4465-914E-AAE8F4CEFE43}" presName="sibTrans" presStyleCnt="0"/>
      <dgm:spPr/>
    </dgm:pt>
    <dgm:pt modelId="{B988A3E9-2907-4F2A-9D81-A23D5A52BFA9}" type="pres">
      <dgm:prSet presAssocID="{B8B40C99-AE34-4A40-AEC5-1CB808269B26}" presName="compNode" presStyleCnt="0"/>
      <dgm:spPr/>
    </dgm:pt>
    <dgm:pt modelId="{2A371191-FDAA-4963-86F6-63B6CC8EEBAB}" type="pres">
      <dgm:prSet presAssocID="{B8B40C99-AE34-4A40-AEC5-1CB808269B26}" presName="bgRect" presStyleLbl="bgShp" presStyleIdx="1" presStyleCnt="2"/>
      <dgm:spPr/>
    </dgm:pt>
    <dgm:pt modelId="{3EB89A67-F85B-4A8A-A42D-F75DB31B596A}" type="pres">
      <dgm:prSet presAssocID="{B8B40C99-AE34-4A40-AEC5-1CB808269B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9FED7D0-80BE-4B7E-9988-0E8B19ABD184}" type="pres">
      <dgm:prSet presAssocID="{B8B40C99-AE34-4A40-AEC5-1CB808269B26}" presName="spaceRect" presStyleCnt="0"/>
      <dgm:spPr/>
    </dgm:pt>
    <dgm:pt modelId="{8DAC7AAE-C100-42D0-8DE6-D2AEAB9664AB}" type="pres">
      <dgm:prSet presAssocID="{B8B40C99-AE34-4A40-AEC5-1CB808269B26}" presName="parTx" presStyleLbl="revTx" presStyleIdx="1" presStyleCnt="2">
        <dgm:presLayoutVars>
          <dgm:chMax val="0"/>
          <dgm:chPref val="0"/>
        </dgm:presLayoutVars>
      </dgm:prSet>
      <dgm:spPr/>
    </dgm:pt>
  </dgm:ptLst>
  <dgm:cxnLst>
    <dgm:cxn modelId="{0C450126-3E42-48EA-A0FE-30326012932F}" type="presOf" srcId="{67FBBDF8-7CE4-4434-A439-23EF1B3D12F2}" destId="{E527013D-153C-48C9-8B88-814F9784C134}" srcOrd="0" destOrd="0" presId="urn:microsoft.com/office/officeart/2018/2/layout/IconVerticalSolidList"/>
    <dgm:cxn modelId="{622F7D74-C66B-421B-987F-DED58754C4C8}" type="presOf" srcId="{B8B40C99-AE34-4A40-AEC5-1CB808269B26}" destId="{8DAC7AAE-C100-42D0-8DE6-D2AEAB9664AB}" srcOrd="0" destOrd="0" presId="urn:microsoft.com/office/officeart/2018/2/layout/IconVerticalSolidList"/>
    <dgm:cxn modelId="{7F39B09C-F06C-40B0-BA12-FA3BE5EB49BC}" srcId="{67FBBDF8-7CE4-4434-A439-23EF1B3D12F2}" destId="{B8B40C99-AE34-4A40-AEC5-1CB808269B26}" srcOrd="1" destOrd="0" parTransId="{7016494B-4854-466F-9A4F-C79A1A506969}" sibTransId="{D4419E1A-B249-43B0-8FED-73B4C3B2D0FE}"/>
    <dgm:cxn modelId="{5977E3B6-C8D2-4204-90FB-EDDC1A0F8FD3}" type="presOf" srcId="{14FD49EB-82F8-4818-B7CF-B8B236BD2A32}" destId="{2E65ACB4-FBFE-452B-B2C4-1F4E68E7A63E}" srcOrd="0" destOrd="0" presId="urn:microsoft.com/office/officeart/2018/2/layout/IconVerticalSolidList"/>
    <dgm:cxn modelId="{E54073BE-9147-4CC7-B732-26FFDA03BCC7}" srcId="{67FBBDF8-7CE4-4434-A439-23EF1B3D12F2}" destId="{14FD49EB-82F8-4818-B7CF-B8B236BD2A32}" srcOrd="0" destOrd="0" parTransId="{00F09D9F-0B2D-4CDC-BB4A-DF9AC2DEA0B0}" sibTransId="{9184F029-20E3-4465-914E-AAE8F4CEFE43}"/>
    <dgm:cxn modelId="{033C780F-3D32-4768-BED9-24EC775B99DE}" type="presParOf" srcId="{E527013D-153C-48C9-8B88-814F9784C134}" destId="{3989B1D8-4BD7-4ACC-AB0F-E73F63BB1568}" srcOrd="0" destOrd="0" presId="urn:microsoft.com/office/officeart/2018/2/layout/IconVerticalSolidList"/>
    <dgm:cxn modelId="{8EFAF51F-0367-4F94-9D4F-AD237942F11E}" type="presParOf" srcId="{3989B1D8-4BD7-4ACC-AB0F-E73F63BB1568}" destId="{3FE62C6C-E530-40D6-AB55-9AD29B5C08E3}" srcOrd="0" destOrd="0" presId="urn:microsoft.com/office/officeart/2018/2/layout/IconVerticalSolidList"/>
    <dgm:cxn modelId="{5F838CC9-AD20-4C44-A174-8EA83AE13964}" type="presParOf" srcId="{3989B1D8-4BD7-4ACC-AB0F-E73F63BB1568}" destId="{EEBE6F71-63F8-4BA1-849A-2DCBE328F24F}" srcOrd="1" destOrd="0" presId="urn:microsoft.com/office/officeart/2018/2/layout/IconVerticalSolidList"/>
    <dgm:cxn modelId="{AC400726-933C-4177-A834-C0E49A0BDA81}" type="presParOf" srcId="{3989B1D8-4BD7-4ACC-AB0F-E73F63BB1568}" destId="{609885CE-BE76-46D2-B2C9-7ED7C7611ECF}" srcOrd="2" destOrd="0" presId="urn:microsoft.com/office/officeart/2018/2/layout/IconVerticalSolidList"/>
    <dgm:cxn modelId="{3A829840-6ADC-4AE3-901B-FF519F092FBD}" type="presParOf" srcId="{3989B1D8-4BD7-4ACC-AB0F-E73F63BB1568}" destId="{2E65ACB4-FBFE-452B-B2C4-1F4E68E7A63E}" srcOrd="3" destOrd="0" presId="urn:microsoft.com/office/officeart/2018/2/layout/IconVerticalSolidList"/>
    <dgm:cxn modelId="{6FA218F2-DDF1-4BC5-9DBF-C3515EEBCF32}" type="presParOf" srcId="{E527013D-153C-48C9-8B88-814F9784C134}" destId="{889D67BF-4333-4966-BAD7-EA22181B3332}" srcOrd="1" destOrd="0" presId="urn:microsoft.com/office/officeart/2018/2/layout/IconVerticalSolidList"/>
    <dgm:cxn modelId="{0C6DD19D-26F0-40A4-B648-4FBD14DAA790}" type="presParOf" srcId="{E527013D-153C-48C9-8B88-814F9784C134}" destId="{B988A3E9-2907-4F2A-9D81-A23D5A52BFA9}" srcOrd="2" destOrd="0" presId="urn:microsoft.com/office/officeart/2018/2/layout/IconVerticalSolidList"/>
    <dgm:cxn modelId="{9C2F6CBC-270D-4AD0-A921-17A03A499F90}" type="presParOf" srcId="{B988A3E9-2907-4F2A-9D81-A23D5A52BFA9}" destId="{2A371191-FDAA-4963-86F6-63B6CC8EEBAB}" srcOrd="0" destOrd="0" presId="urn:microsoft.com/office/officeart/2018/2/layout/IconVerticalSolidList"/>
    <dgm:cxn modelId="{8F679B54-D820-47C1-A20B-7492DE2A088E}" type="presParOf" srcId="{B988A3E9-2907-4F2A-9D81-A23D5A52BFA9}" destId="{3EB89A67-F85B-4A8A-A42D-F75DB31B596A}" srcOrd="1" destOrd="0" presId="urn:microsoft.com/office/officeart/2018/2/layout/IconVerticalSolidList"/>
    <dgm:cxn modelId="{20A418EA-1FF0-4551-9FCF-5952DDA417E9}" type="presParOf" srcId="{B988A3E9-2907-4F2A-9D81-A23D5A52BFA9}" destId="{B9FED7D0-80BE-4B7E-9988-0E8B19ABD184}" srcOrd="2" destOrd="0" presId="urn:microsoft.com/office/officeart/2018/2/layout/IconVerticalSolidList"/>
    <dgm:cxn modelId="{0D88A79B-F1BF-4DCC-AF2E-F9C0C96B24B3}" type="presParOf" srcId="{B988A3E9-2907-4F2A-9D81-A23D5A52BFA9}" destId="{8DAC7AAE-C100-42D0-8DE6-D2AEAB9664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234013-E55A-4DA8-8218-95D0507CF6B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DE1C225-576B-423B-99A1-FF3501770790}">
      <dgm:prSet/>
      <dgm:spPr/>
      <dgm:t>
        <a:bodyPr/>
        <a:lstStyle/>
        <a:p>
          <a:r>
            <a:rPr lang="en-GB" b="0"/>
            <a:t>Improved diagnostic accuracy and patient outcomes</a:t>
          </a:r>
          <a:endParaRPr lang="en-US"/>
        </a:p>
      </dgm:t>
    </dgm:pt>
    <dgm:pt modelId="{1C76917B-874C-4C36-8149-5841D5E2B2F7}" type="parTrans" cxnId="{74D3A27F-87DF-4845-AF03-ACDB10FE5923}">
      <dgm:prSet/>
      <dgm:spPr/>
      <dgm:t>
        <a:bodyPr/>
        <a:lstStyle/>
        <a:p>
          <a:endParaRPr lang="en-US"/>
        </a:p>
      </dgm:t>
    </dgm:pt>
    <dgm:pt modelId="{7C95A64F-676C-44A1-B150-487AF7CE3644}" type="sibTrans" cxnId="{74D3A27F-87DF-4845-AF03-ACDB10FE5923}">
      <dgm:prSet/>
      <dgm:spPr/>
      <dgm:t>
        <a:bodyPr/>
        <a:lstStyle/>
        <a:p>
          <a:endParaRPr lang="en-US"/>
        </a:p>
      </dgm:t>
    </dgm:pt>
    <dgm:pt modelId="{0AEF9F26-0519-4807-8444-4375100698CB}">
      <dgm:prSet/>
      <dgm:spPr/>
      <dgm:t>
        <a:bodyPr/>
        <a:lstStyle/>
        <a:p>
          <a:r>
            <a:rPr lang="en-GB" b="0"/>
            <a:t>Cost reduction and increased accessibility</a:t>
          </a:r>
          <a:endParaRPr lang="en-US"/>
        </a:p>
      </dgm:t>
    </dgm:pt>
    <dgm:pt modelId="{5CAB1241-14CD-4652-AB17-AEF7C35B2BF8}" type="parTrans" cxnId="{AC090531-36B5-4D40-A26F-16721AEFC132}">
      <dgm:prSet/>
      <dgm:spPr/>
      <dgm:t>
        <a:bodyPr/>
        <a:lstStyle/>
        <a:p>
          <a:endParaRPr lang="en-US"/>
        </a:p>
      </dgm:t>
    </dgm:pt>
    <dgm:pt modelId="{F58F908E-BFF1-4547-97C3-E33A69FB0204}" type="sibTrans" cxnId="{AC090531-36B5-4D40-A26F-16721AEFC132}">
      <dgm:prSet/>
      <dgm:spPr/>
      <dgm:t>
        <a:bodyPr/>
        <a:lstStyle/>
        <a:p>
          <a:endParaRPr lang="en-US"/>
        </a:p>
      </dgm:t>
    </dgm:pt>
    <dgm:pt modelId="{367C1880-AA0A-45DA-A42E-1D9D3BFE0544}" type="pres">
      <dgm:prSet presAssocID="{47234013-E55A-4DA8-8218-95D0507CF6BD}" presName="root" presStyleCnt="0">
        <dgm:presLayoutVars>
          <dgm:dir/>
          <dgm:resizeHandles val="exact"/>
        </dgm:presLayoutVars>
      </dgm:prSet>
      <dgm:spPr/>
    </dgm:pt>
    <dgm:pt modelId="{17503AB9-5CA1-4921-B67E-032CBE297FF0}" type="pres">
      <dgm:prSet presAssocID="{ADE1C225-576B-423B-99A1-FF3501770790}" presName="compNode" presStyleCnt="0"/>
      <dgm:spPr/>
    </dgm:pt>
    <dgm:pt modelId="{CAD146C1-47C8-44C1-9E8E-0992F7364AFB}" type="pres">
      <dgm:prSet presAssocID="{ADE1C225-576B-423B-99A1-FF3501770790}" presName="bgRect" presStyleLbl="bgShp" presStyleIdx="0" presStyleCnt="2"/>
      <dgm:spPr/>
    </dgm:pt>
    <dgm:pt modelId="{5C2A99E7-6B12-4A50-9262-2536B3CE8DD4}" type="pres">
      <dgm:prSet presAssocID="{ADE1C225-576B-423B-99A1-FF35017707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3E5A02F-A993-4A1B-8AEB-2FC8AB9BA173}" type="pres">
      <dgm:prSet presAssocID="{ADE1C225-576B-423B-99A1-FF3501770790}" presName="spaceRect" presStyleCnt="0"/>
      <dgm:spPr/>
    </dgm:pt>
    <dgm:pt modelId="{925E9ADC-B662-42AC-BDAC-3158E1170712}" type="pres">
      <dgm:prSet presAssocID="{ADE1C225-576B-423B-99A1-FF3501770790}" presName="parTx" presStyleLbl="revTx" presStyleIdx="0" presStyleCnt="2">
        <dgm:presLayoutVars>
          <dgm:chMax val="0"/>
          <dgm:chPref val="0"/>
        </dgm:presLayoutVars>
      </dgm:prSet>
      <dgm:spPr/>
    </dgm:pt>
    <dgm:pt modelId="{7B30B9AE-C453-46E2-9FD0-681A2E5E0F58}" type="pres">
      <dgm:prSet presAssocID="{7C95A64F-676C-44A1-B150-487AF7CE3644}" presName="sibTrans" presStyleCnt="0"/>
      <dgm:spPr/>
    </dgm:pt>
    <dgm:pt modelId="{F724A664-7C37-4790-B16F-C274A8DA7DD4}" type="pres">
      <dgm:prSet presAssocID="{0AEF9F26-0519-4807-8444-4375100698CB}" presName="compNode" presStyleCnt="0"/>
      <dgm:spPr/>
    </dgm:pt>
    <dgm:pt modelId="{9412EA2A-D907-406A-ABC5-3223318790B8}" type="pres">
      <dgm:prSet presAssocID="{0AEF9F26-0519-4807-8444-4375100698CB}" presName="bgRect" presStyleLbl="bgShp" presStyleIdx="1" presStyleCnt="2"/>
      <dgm:spPr/>
    </dgm:pt>
    <dgm:pt modelId="{BAD4B725-2ED8-4FCF-90CE-D83BED320D6F}" type="pres">
      <dgm:prSet presAssocID="{0AEF9F26-0519-4807-8444-4375100698C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C70C1AC-7008-479F-BC33-E051C0A0AA50}" type="pres">
      <dgm:prSet presAssocID="{0AEF9F26-0519-4807-8444-4375100698CB}" presName="spaceRect" presStyleCnt="0"/>
      <dgm:spPr/>
    </dgm:pt>
    <dgm:pt modelId="{19FAAD5B-CE95-419C-A29E-B02A77BFCB77}" type="pres">
      <dgm:prSet presAssocID="{0AEF9F26-0519-4807-8444-4375100698CB}" presName="parTx" presStyleLbl="revTx" presStyleIdx="1" presStyleCnt="2">
        <dgm:presLayoutVars>
          <dgm:chMax val="0"/>
          <dgm:chPref val="0"/>
        </dgm:presLayoutVars>
      </dgm:prSet>
      <dgm:spPr/>
    </dgm:pt>
  </dgm:ptLst>
  <dgm:cxnLst>
    <dgm:cxn modelId="{AC090531-36B5-4D40-A26F-16721AEFC132}" srcId="{47234013-E55A-4DA8-8218-95D0507CF6BD}" destId="{0AEF9F26-0519-4807-8444-4375100698CB}" srcOrd="1" destOrd="0" parTransId="{5CAB1241-14CD-4652-AB17-AEF7C35B2BF8}" sibTransId="{F58F908E-BFF1-4547-97C3-E33A69FB0204}"/>
    <dgm:cxn modelId="{BE874A67-E698-4848-BA6E-05DB7B1BD64A}" type="presOf" srcId="{47234013-E55A-4DA8-8218-95D0507CF6BD}" destId="{367C1880-AA0A-45DA-A42E-1D9D3BFE0544}" srcOrd="0" destOrd="0" presId="urn:microsoft.com/office/officeart/2018/2/layout/IconVerticalSolidList"/>
    <dgm:cxn modelId="{74D3A27F-87DF-4845-AF03-ACDB10FE5923}" srcId="{47234013-E55A-4DA8-8218-95D0507CF6BD}" destId="{ADE1C225-576B-423B-99A1-FF3501770790}" srcOrd="0" destOrd="0" parTransId="{1C76917B-874C-4C36-8149-5841D5E2B2F7}" sibTransId="{7C95A64F-676C-44A1-B150-487AF7CE3644}"/>
    <dgm:cxn modelId="{C3C914AA-24CA-417B-9CDE-FB284410B33F}" type="presOf" srcId="{0AEF9F26-0519-4807-8444-4375100698CB}" destId="{19FAAD5B-CE95-419C-A29E-B02A77BFCB77}" srcOrd="0" destOrd="0" presId="urn:microsoft.com/office/officeart/2018/2/layout/IconVerticalSolidList"/>
    <dgm:cxn modelId="{A434ABEF-682B-42A1-9FF2-A082B0973ACD}" type="presOf" srcId="{ADE1C225-576B-423B-99A1-FF3501770790}" destId="{925E9ADC-B662-42AC-BDAC-3158E1170712}" srcOrd="0" destOrd="0" presId="urn:microsoft.com/office/officeart/2018/2/layout/IconVerticalSolidList"/>
    <dgm:cxn modelId="{370EBFBF-4006-447F-91CF-53C445D46BED}" type="presParOf" srcId="{367C1880-AA0A-45DA-A42E-1D9D3BFE0544}" destId="{17503AB9-5CA1-4921-B67E-032CBE297FF0}" srcOrd="0" destOrd="0" presId="urn:microsoft.com/office/officeart/2018/2/layout/IconVerticalSolidList"/>
    <dgm:cxn modelId="{2340F008-7DFE-4241-946F-6D5505C0A9B9}" type="presParOf" srcId="{17503AB9-5CA1-4921-B67E-032CBE297FF0}" destId="{CAD146C1-47C8-44C1-9E8E-0992F7364AFB}" srcOrd="0" destOrd="0" presId="urn:microsoft.com/office/officeart/2018/2/layout/IconVerticalSolidList"/>
    <dgm:cxn modelId="{5A18B9F3-C09A-43E9-BFBD-39B957885A53}" type="presParOf" srcId="{17503AB9-5CA1-4921-B67E-032CBE297FF0}" destId="{5C2A99E7-6B12-4A50-9262-2536B3CE8DD4}" srcOrd="1" destOrd="0" presId="urn:microsoft.com/office/officeart/2018/2/layout/IconVerticalSolidList"/>
    <dgm:cxn modelId="{CD4A26BE-9A85-405D-BE31-AE1DD6FEC1CD}" type="presParOf" srcId="{17503AB9-5CA1-4921-B67E-032CBE297FF0}" destId="{E3E5A02F-A993-4A1B-8AEB-2FC8AB9BA173}" srcOrd="2" destOrd="0" presId="urn:microsoft.com/office/officeart/2018/2/layout/IconVerticalSolidList"/>
    <dgm:cxn modelId="{193ACA31-CDB3-43AB-B0B2-469BF9BF6119}" type="presParOf" srcId="{17503AB9-5CA1-4921-B67E-032CBE297FF0}" destId="{925E9ADC-B662-42AC-BDAC-3158E1170712}" srcOrd="3" destOrd="0" presId="urn:microsoft.com/office/officeart/2018/2/layout/IconVerticalSolidList"/>
    <dgm:cxn modelId="{1B21DB8B-600B-4534-B42E-2770F1DE0D35}" type="presParOf" srcId="{367C1880-AA0A-45DA-A42E-1D9D3BFE0544}" destId="{7B30B9AE-C453-46E2-9FD0-681A2E5E0F58}" srcOrd="1" destOrd="0" presId="urn:microsoft.com/office/officeart/2018/2/layout/IconVerticalSolidList"/>
    <dgm:cxn modelId="{908256CF-5771-48C5-8B8B-1BE7B8094588}" type="presParOf" srcId="{367C1880-AA0A-45DA-A42E-1D9D3BFE0544}" destId="{F724A664-7C37-4790-B16F-C274A8DA7DD4}" srcOrd="2" destOrd="0" presId="urn:microsoft.com/office/officeart/2018/2/layout/IconVerticalSolidList"/>
    <dgm:cxn modelId="{9819B431-5A5C-470C-BCAD-B54806751EDF}" type="presParOf" srcId="{F724A664-7C37-4790-B16F-C274A8DA7DD4}" destId="{9412EA2A-D907-406A-ABC5-3223318790B8}" srcOrd="0" destOrd="0" presId="urn:microsoft.com/office/officeart/2018/2/layout/IconVerticalSolidList"/>
    <dgm:cxn modelId="{AD596D93-61D3-4A09-B668-55EF300ED291}" type="presParOf" srcId="{F724A664-7C37-4790-B16F-C274A8DA7DD4}" destId="{BAD4B725-2ED8-4FCF-90CE-D83BED320D6F}" srcOrd="1" destOrd="0" presId="urn:microsoft.com/office/officeart/2018/2/layout/IconVerticalSolidList"/>
    <dgm:cxn modelId="{C2B9020E-5A0E-41FD-95CE-D57C368AE1AF}" type="presParOf" srcId="{F724A664-7C37-4790-B16F-C274A8DA7DD4}" destId="{0C70C1AC-7008-479F-BC33-E051C0A0AA50}" srcOrd="2" destOrd="0" presId="urn:microsoft.com/office/officeart/2018/2/layout/IconVerticalSolidList"/>
    <dgm:cxn modelId="{BE74949E-49B2-4744-9327-1E5F117FCD08}" type="presParOf" srcId="{F724A664-7C37-4790-B16F-C274A8DA7DD4}" destId="{19FAAD5B-CE95-419C-A29E-B02A77BFCB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9214CE-1C56-4EB9-A5ED-225316758ED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6429DAC-E5B4-49DC-9EE0-E9DC0C196D57}">
      <dgm:prSet/>
      <dgm:spPr/>
      <dgm:t>
        <a:bodyPr/>
        <a:lstStyle/>
        <a:p>
          <a:r>
            <a:rPr lang="en-GB" b="0"/>
            <a:t>Phases of development: Research, testing, commercialization</a:t>
          </a:r>
          <a:endParaRPr lang="en-US"/>
        </a:p>
      </dgm:t>
    </dgm:pt>
    <dgm:pt modelId="{16EBE9C1-20BF-4BDD-A044-FE93C9F1A1FF}" type="parTrans" cxnId="{0A8924E7-DE55-465C-A2EC-A81818821F08}">
      <dgm:prSet/>
      <dgm:spPr/>
      <dgm:t>
        <a:bodyPr/>
        <a:lstStyle/>
        <a:p>
          <a:endParaRPr lang="en-US"/>
        </a:p>
      </dgm:t>
    </dgm:pt>
    <dgm:pt modelId="{22777792-E8DF-4567-A295-B88380802782}" type="sibTrans" cxnId="{0A8924E7-DE55-465C-A2EC-A81818821F08}">
      <dgm:prSet/>
      <dgm:spPr/>
      <dgm:t>
        <a:bodyPr/>
        <a:lstStyle/>
        <a:p>
          <a:endParaRPr lang="en-US"/>
        </a:p>
      </dgm:t>
    </dgm:pt>
    <dgm:pt modelId="{D96EF9D7-52D0-415F-B2B1-567B25439BF4}">
      <dgm:prSet/>
      <dgm:spPr/>
      <dgm:t>
        <a:bodyPr/>
        <a:lstStyle/>
        <a:p>
          <a:r>
            <a:rPr lang="en-GB" b="0"/>
            <a:t>Target markets and initial rollout strategy</a:t>
          </a:r>
          <a:endParaRPr lang="en-US"/>
        </a:p>
      </dgm:t>
    </dgm:pt>
    <dgm:pt modelId="{46E4D7D9-7CBE-4DCE-A0C6-5EE88450637E}" type="parTrans" cxnId="{291F5F3C-DAAF-4D29-A7DD-C769A326E81F}">
      <dgm:prSet/>
      <dgm:spPr/>
      <dgm:t>
        <a:bodyPr/>
        <a:lstStyle/>
        <a:p>
          <a:endParaRPr lang="en-US"/>
        </a:p>
      </dgm:t>
    </dgm:pt>
    <dgm:pt modelId="{640769DE-A92F-4A28-94E1-7FBED9B73A04}" type="sibTrans" cxnId="{291F5F3C-DAAF-4D29-A7DD-C769A326E81F}">
      <dgm:prSet/>
      <dgm:spPr/>
      <dgm:t>
        <a:bodyPr/>
        <a:lstStyle/>
        <a:p>
          <a:endParaRPr lang="en-US"/>
        </a:p>
      </dgm:t>
    </dgm:pt>
    <dgm:pt modelId="{87617301-F713-47ED-BE1B-0D841E39944D}" type="pres">
      <dgm:prSet presAssocID="{A99214CE-1C56-4EB9-A5ED-225316758ED0}" presName="root" presStyleCnt="0">
        <dgm:presLayoutVars>
          <dgm:dir/>
          <dgm:resizeHandles val="exact"/>
        </dgm:presLayoutVars>
      </dgm:prSet>
      <dgm:spPr/>
    </dgm:pt>
    <dgm:pt modelId="{C4281F3A-ED4A-4E16-85F7-2EC75697D4A4}" type="pres">
      <dgm:prSet presAssocID="{66429DAC-E5B4-49DC-9EE0-E9DC0C196D57}" presName="compNode" presStyleCnt="0"/>
      <dgm:spPr/>
    </dgm:pt>
    <dgm:pt modelId="{5B7576C0-11EF-40A5-BF68-70219646895B}" type="pres">
      <dgm:prSet presAssocID="{66429DAC-E5B4-49DC-9EE0-E9DC0C196D57}" presName="bgRect" presStyleLbl="bgShp" presStyleIdx="0" presStyleCnt="2"/>
      <dgm:spPr/>
    </dgm:pt>
    <dgm:pt modelId="{44A3015A-8395-44C8-9ED3-01E358559FBA}" type="pres">
      <dgm:prSet presAssocID="{66429DAC-E5B4-49DC-9EE0-E9DC0C196D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EE18CD1A-3D6E-4019-AC28-C4B8229A0671}" type="pres">
      <dgm:prSet presAssocID="{66429DAC-E5B4-49DC-9EE0-E9DC0C196D57}" presName="spaceRect" presStyleCnt="0"/>
      <dgm:spPr/>
    </dgm:pt>
    <dgm:pt modelId="{286D70E2-2007-4BD8-A475-4967650942DA}" type="pres">
      <dgm:prSet presAssocID="{66429DAC-E5B4-49DC-9EE0-E9DC0C196D57}" presName="parTx" presStyleLbl="revTx" presStyleIdx="0" presStyleCnt="2">
        <dgm:presLayoutVars>
          <dgm:chMax val="0"/>
          <dgm:chPref val="0"/>
        </dgm:presLayoutVars>
      </dgm:prSet>
      <dgm:spPr/>
    </dgm:pt>
    <dgm:pt modelId="{4A5A9FE8-E71A-42D6-9DA3-23927B7FDC3F}" type="pres">
      <dgm:prSet presAssocID="{22777792-E8DF-4567-A295-B88380802782}" presName="sibTrans" presStyleCnt="0"/>
      <dgm:spPr/>
    </dgm:pt>
    <dgm:pt modelId="{DD954F4F-6850-40DD-8BE7-13B5C39228F9}" type="pres">
      <dgm:prSet presAssocID="{D96EF9D7-52D0-415F-B2B1-567B25439BF4}" presName="compNode" presStyleCnt="0"/>
      <dgm:spPr/>
    </dgm:pt>
    <dgm:pt modelId="{E7C5CA36-F71F-4A7B-8A78-C85BCA89B7C2}" type="pres">
      <dgm:prSet presAssocID="{D96EF9D7-52D0-415F-B2B1-567B25439BF4}" presName="bgRect" presStyleLbl="bgShp" presStyleIdx="1" presStyleCnt="2"/>
      <dgm:spPr/>
    </dgm:pt>
    <dgm:pt modelId="{532B3FB5-DE04-40C9-84CC-94C25ADE67FD}" type="pres">
      <dgm:prSet presAssocID="{D96EF9D7-52D0-415F-B2B1-567B25439B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1A1878A-CD52-457E-BCF3-4E1D2E16DBA8}" type="pres">
      <dgm:prSet presAssocID="{D96EF9D7-52D0-415F-B2B1-567B25439BF4}" presName="spaceRect" presStyleCnt="0"/>
      <dgm:spPr/>
    </dgm:pt>
    <dgm:pt modelId="{11AF9D0A-0F03-4AB6-A7A4-C914FE70A18E}" type="pres">
      <dgm:prSet presAssocID="{D96EF9D7-52D0-415F-B2B1-567B25439BF4}" presName="parTx" presStyleLbl="revTx" presStyleIdx="1" presStyleCnt="2">
        <dgm:presLayoutVars>
          <dgm:chMax val="0"/>
          <dgm:chPref val="0"/>
        </dgm:presLayoutVars>
      </dgm:prSet>
      <dgm:spPr/>
    </dgm:pt>
  </dgm:ptLst>
  <dgm:cxnLst>
    <dgm:cxn modelId="{9CE85B00-0A8A-4780-8E9A-E1C8CC49A3E3}" type="presOf" srcId="{D96EF9D7-52D0-415F-B2B1-567B25439BF4}" destId="{11AF9D0A-0F03-4AB6-A7A4-C914FE70A18E}" srcOrd="0" destOrd="0" presId="urn:microsoft.com/office/officeart/2018/2/layout/IconVerticalSolidList"/>
    <dgm:cxn modelId="{291F5F3C-DAAF-4D29-A7DD-C769A326E81F}" srcId="{A99214CE-1C56-4EB9-A5ED-225316758ED0}" destId="{D96EF9D7-52D0-415F-B2B1-567B25439BF4}" srcOrd="1" destOrd="0" parTransId="{46E4D7D9-7CBE-4DCE-A0C6-5EE88450637E}" sibTransId="{640769DE-A92F-4A28-94E1-7FBED9B73A04}"/>
    <dgm:cxn modelId="{335A4341-D668-41B1-8C60-BBF540F70A75}" type="presOf" srcId="{A99214CE-1C56-4EB9-A5ED-225316758ED0}" destId="{87617301-F713-47ED-BE1B-0D841E39944D}" srcOrd="0" destOrd="0" presId="urn:microsoft.com/office/officeart/2018/2/layout/IconVerticalSolidList"/>
    <dgm:cxn modelId="{8A6CB2DE-18E4-4949-A245-3F4ECD2A6FFD}" type="presOf" srcId="{66429DAC-E5B4-49DC-9EE0-E9DC0C196D57}" destId="{286D70E2-2007-4BD8-A475-4967650942DA}" srcOrd="0" destOrd="0" presId="urn:microsoft.com/office/officeart/2018/2/layout/IconVerticalSolidList"/>
    <dgm:cxn modelId="{0A8924E7-DE55-465C-A2EC-A81818821F08}" srcId="{A99214CE-1C56-4EB9-A5ED-225316758ED0}" destId="{66429DAC-E5B4-49DC-9EE0-E9DC0C196D57}" srcOrd="0" destOrd="0" parTransId="{16EBE9C1-20BF-4BDD-A044-FE93C9F1A1FF}" sibTransId="{22777792-E8DF-4567-A295-B88380802782}"/>
    <dgm:cxn modelId="{8FC6C861-D4A7-4004-A768-309DEAFF382A}" type="presParOf" srcId="{87617301-F713-47ED-BE1B-0D841E39944D}" destId="{C4281F3A-ED4A-4E16-85F7-2EC75697D4A4}" srcOrd="0" destOrd="0" presId="urn:microsoft.com/office/officeart/2018/2/layout/IconVerticalSolidList"/>
    <dgm:cxn modelId="{304F4FB4-B457-4A25-9C02-B9D308180DE3}" type="presParOf" srcId="{C4281F3A-ED4A-4E16-85F7-2EC75697D4A4}" destId="{5B7576C0-11EF-40A5-BF68-70219646895B}" srcOrd="0" destOrd="0" presId="urn:microsoft.com/office/officeart/2018/2/layout/IconVerticalSolidList"/>
    <dgm:cxn modelId="{ADF9936B-91FB-4E92-BCA7-AA8D48930F2D}" type="presParOf" srcId="{C4281F3A-ED4A-4E16-85F7-2EC75697D4A4}" destId="{44A3015A-8395-44C8-9ED3-01E358559FBA}" srcOrd="1" destOrd="0" presId="urn:microsoft.com/office/officeart/2018/2/layout/IconVerticalSolidList"/>
    <dgm:cxn modelId="{4948A40C-9C72-48B7-9696-5994A46DF28E}" type="presParOf" srcId="{C4281F3A-ED4A-4E16-85F7-2EC75697D4A4}" destId="{EE18CD1A-3D6E-4019-AC28-C4B8229A0671}" srcOrd="2" destOrd="0" presId="urn:microsoft.com/office/officeart/2018/2/layout/IconVerticalSolidList"/>
    <dgm:cxn modelId="{2FAFCE49-552C-4A6E-946D-0CF8A440D694}" type="presParOf" srcId="{C4281F3A-ED4A-4E16-85F7-2EC75697D4A4}" destId="{286D70E2-2007-4BD8-A475-4967650942DA}" srcOrd="3" destOrd="0" presId="urn:microsoft.com/office/officeart/2018/2/layout/IconVerticalSolidList"/>
    <dgm:cxn modelId="{36A12BF7-0F26-401A-9CE9-90264C52DBF3}" type="presParOf" srcId="{87617301-F713-47ED-BE1B-0D841E39944D}" destId="{4A5A9FE8-E71A-42D6-9DA3-23927B7FDC3F}" srcOrd="1" destOrd="0" presId="urn:microsoft.com/office/officeart/2018/2/layout/IconVerticalSolidList"/>
    <dgm:cxn modelId="{8950365B-01EC-4492-BA9A-438EE96F53E7}" type="presParOf" srcId="{87617301-F713-47ED-BE1B-0D841E39944D}" destId="{DD954F4F-6850-40DD-8BE7-13B5C39228F9}" srcOrd="2" destOrd="0" presId="urn:microsoft.com/office/officeart/2018/2/layout/IconVerticalSolidList"/>
    <dgm:cxn modelId="{A888177D-EF8D-48BD-AED2-C9309F575AE1}" type="presParOf" srcId="{DD954F4F-6850-40DD-8BE7-13B5C39228F9}" destId="{E7C5CA36-F71F-4A7B-8A78-C85BCA89B7C2}" srcOrd="0" destOrd="0" presId="urn:microsoft.com/office/officeart/2018/2/layout/IconVerticalSolidList"/>
    <dgm:cxn modelId="{0213CA4B-5F55-4F59-8313-3D769CCF1E44}" type="presParOf" srcId="{DD954F4F-6850-40DD-8BE7-13B5C39228F9}" destId="{532B3FB5-DE04-40C9-84CC-94C25ADE67FD}" srcOrd="1" destOrd="0" presId="urn:microsoft.com/office/officeart/2018/2/layout/IconVerticalSolidList"/>
    <dgm:cxn modelId="{F1C297A5-C5F1-46D7-8CC8-5F4301A52B7C}" type="presParOf" srcId="{DD954F4F-6850-40DD-8BE7-13B5C39228F9}" destId="{11A1878A-CD52-457E-BCF3-4E1D2E16DBA8}" srcOrd="2" destOrd="0" presId="urn:microsoft.com/office/officeart/2018/2/layout/IconVerticalSolidList"/>
    <dgm:cxn modelId="{82E492B9-6E53-42F1-8BD0-955F30D45B31}" type="presParOf" srcId="{DD954F4F-6850-40DD-8BE7-13B5C39228F9}" destId="{11AF9D0A-0F03-4AB6-A7A4-C914FE70A1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444E43-D701-4919-AD1F-8F403E63A5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1F65F0A-64EB-40BD-93E7-A76E4BBB68BB}">
      <dgm:prSet/>
      <dgm:spPr/>
      <dgm:t>
        <a:bodyPr/>
        <a:lstStyle/>
        <a:p>
          <a:r>
            <a:rPr lang="en-GB" b="0"/>
            <a:t>Summary of the proposed solution's impact on healthcare</a:t>
          </a:r>
          <a:endParaRPr lang="en-US"/>
        </a:p>
      </dgm:t>
    </dgm:pt>
    <dgm:pt modelId="{6AA163BB-347F-49A0-A74C-D72E68F6FF61}" type="parTrans" cxnId="{3D22E169-C57D-42EE-A02F-EA34E735EDCC}">
      <dgm:prSet/>
      <dgm:spPr/>
      <dgm:t>
        <a:bodyPr/>
        <a:lstStyle/>
        <a:p>
          <a:endParaRPr lang="en-US"/>
        </a:p>
      </dgm:t>
    </dgm:pt>
    <dgm:pt modelId="{500DE353-7FEF-4DB1-BEBE-5C52A2D80EBF}" type="sibTrans" cxnId="{3D22E169-C57D-42EE-A02F-EA34E735EDCC}">
      <dgm:prSet/>
      <dgm:spPr/>
      <dgm:t>
        <a:bodyPr/>
        <a:lstStyle/>
        <a:p>
          <a:endParaRPr lang="en-US"/>
        </a:p>
      </dgm:t>
    </dgm:pt>
    <dgm:pt modelId="{A401552B-9C85-4C6C-A69F-0318E63C508D}">
      <dgm:prSet/>
      <dgm:spPr/>
      <dgm:t>
        <a:bodyPr/>
        <a:lstStyle/>
        <a:p>
          <a:r>
            <a:rPr lang="en-GB" b="0"/>
            <a:t>Vision for broader applications in other medical areas</a:t>
          </a:r>
          <a:endParaRPr lang="en-US"/>
        </a:p>
      </dgm:t>
    </dgm:pt>
    <dgm:pt modelId="{D544FD55-11A6-4163-B645-836B76C00991}" type="parTrans" cxnId="{B6C5BEA9-22A0-44AF-BFAF-78A71C0E9458}">
      <dgm:prSet/>
      <dgm:spPr/>
      <dgm:t>
        <a:bodyPr/>
        <a:lstStyle/>
        <a:p>
          <a:endParaRPr lang="en-US"/>
        </a:p>
      </dgm:t>
    </dgm:pt>
    <dgm:pt modelId="{F6602DCD-81EC-4BA5-B196-C6FFA5110861}" type="sibTrans" cxnId="{B6C5BEA9-22A0-44AF-BFAF-78A71C0E9458}">
      <dgm:prSet/>
      <dgm:spPr/>
      <dgm:t>
        <a:bodyPr/>
        <a:lstStyle/>
        <a:p>
          <a:endParaRPr lang="en-US"/>
        </a:p>
      </dgm:t>
    </dgm:pt>
    <dgm:pt modelId="{4666BAEB-F8A1-40DF-BBA6-3F718BE71462}" type="pres">
      <dgm:prSet presAssocID="{5D444E43-D701-4919-AD1F-8F403E63A599}" presName="root" presStyleCnt="0">
        <dgm:presLayoutVars>
          <dgm:dir/>
          <dgm:resizeHandles val="exact"/>
        </dgm:presLayoutVars>
      </dgm:prSet>
      <dgm:spPr/>
    </dgm:pt>
    <dgm:pt modelId="{ECC4F99A-EA94-4716-92D5-6B33912F46C5}" type="pres">
      <dgm:prSet presAssocID="{81F65F0A-64EB-40BD-93E7-A76E4BBB68BB}" presName="compNode" presStyleCnt="0"/>
      <dgm:spPr/>
    </dgm:pt>
    <dgm:pt modelId="{75D16925-B6E3-4975-B16B-2879589E0724}" type="pres">
      <dgm:prSet presAssocID="{81F65F0A-64EB-40BD-93E7-A76E4BBB68BB}" presName="bgRect" presStyleLbl="bgShp" presStyleIdx="0" presStyleCnt="2"/>
      <dgm:spPr/>
    </dgm:pt>
    <dgm:pt modelId="{482EF2FA-773F-49F8-A99E-D3FAB6954593}" type="pres">
      <dgm:prSet presAssocID="{81F65F0A-64EB-40BD-93E7-A76E4BBB68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FB95C17D-5B66-4513-9062-EFC0BB177A15}" type="pres">
      <dgm:prSet presAssocID="{81F65F0A-64EB-40BD-93E7-A76E4BBB68BB}" presName="spaceRect" presStyleCnt="0"/>
      <dgm:spPr/>
    </dgm:pt>
    <dgm:pt modelId="{AE7FE899-9DEB-4D79-9569-3AE0C29F2634}" type="pres">
      <dgm:prSet presAssocID="{81F65F0A-64EB-40BD-93E7-A76E4BBB68BB}" presName="parTx" presStyleLbl="revTx" presStyleIdx="0" presStyleCnt="2">
        <dgm:presLayoutVars>
          <dgm:chMax val="0"/>
          <dgm:chPref val="0"/>
        </dgm:presLayoutVars>
      </dgm:prSet>
      <dgm:spPr/>
    </dgm:pt>
    <dgm:pt modelId="{E61E6370-EED4-45C8-9953-B8D37CA42FCD}" type="pres">
      <dgm:prSet presAssocID="{500DE353-7FEF-4DB1-BEBE-5C52A2D80EBF}" presName="sibTrans" presStyleCnt="0"/>
      <dgm:spPr/>
    </dgm:pt>
    <dgm:pt modelId="{F30CF8D9-9A47-4137-B3F8-4B42B129E80E}" type="pres">
      <dgm:prSet presAssocID="{A401552B-9C85-4C6C-A69F-0318E63C508D}" presName="compNode" presStyleCnt="0"/>
      <dgm:spPr/>
    </dgm:pt>
    <dgm:pt modelId="{0DDD9D6E-2427-4FB0-A210-CD7AC581564D}" type="pres">
      <dgm:prSet presAssocID="{A401552B-9C85-4C6C-A69F-0318E63C508D}" presName="bgRect" presStyleLbl="bgShp" presStyleIdx="1" presStyleCnt="2"/>
      <dgm:spPr/>
    </dgm:pt>
    <dgm:pt modelId="{ABC187E7-F0F4-4715-B143-6BD49859C047}" type="pres">
      <dgm:prSet presAssocID="{A401552B-9C85-4C6C-A69F-0318E63C50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D1A10B73-218F-4058-BECB-56285326DC43}" type="pres">
      <dgm:prSet presAssocID="{A401552B-9C85-4C6C-A69F-0318E63C508D}" presName="spaceRect" presStyleCnt="0"/>
      <dgm:spPr/>
    </dgm:pt>
    <dgm:pt modelId="{D42B81CC-A611-48B9-A72C-5830AD48BDD7}" type="pres">
      <dgm:prSet presAssocID="{A401552B-9C85-4C6C-A69F-0318E63C508D}" presName="parTx" presStyleLbl="revTx" presStyleIdx="1" presStyleCnt="2">
        <dgm:presLayoutVars>
          <dgm:chMax val="0"/>
          <dgm:chPref val="0"/>
        </dgm:presLayoutVars>
      </dgm:prSet>
      <dgm:spPr/>
    </dgm:pt>
  </dgm:ptLst>
  <dgm:cxnLst>
    <dgm:cxn modelId="{08B86D43-B91B-4CFA-98EE-C596B08F8304}" type="presOf" srcId="{5D444E43-D701-4919-AD1F-8F403E63A599}" destId="{4666BAEB-F8A1-40DF-BBA6-3F718BE71462}" srcOrd="0" destOrd="0" presId="urn:microsoft.com/office/officeart/2018/2/layout/IconVerticalSolidList"/>
    <dgm:cxn modelId="{CB858156-A508-4BDE-8EDD-66BAE439A160}" type="presOf" srcId="{A401552B-9C85-4C6C-A69F-0318E63C508D}" destId="{D42B81CC-A611-48B9-A72C-5830AD48BDD7}" srcOrd="0" destOrd="0" presId="urn:microsoft.com/office/officeart/2018/2/layout/IconVerticalSolidList"/>
    <dgm:cxn modelId="{3D22E169-C57D-42EE-A02F-EA34E735EDCC}" srcId="{5D444E43-D701-4919-AD1F-8F403E63A599}" destId="{81F65F0A-64EB-40BD-93E7-A76E4BBB68BB}" srcOrd="0" destOrd="0" parTransId="{6AA163BB-347F-49A0-A74C-D72E68F6FF61}" sibTransId="{500DE353-7FEF-4DB1-BEBE-5C52A2D80EBF}"/>
    <dgm:cxn modelId="{B6C5BEA9-22A0-44AF-BFAF-78A71C0E9458}" srcId="{5D444E43-D701-4919-AD1F-8F403E63A599}" destId="{A401552B-9C85-4C6C-A69F-0318E63C508D}" srcOrd="1" destOrd="0" parTransId="{D544FD55-11A6-4163-B645-836B76C00991}" sibTransId="{F6602DCD-81EC-4BA5-B196-C6FFA5110861}"/>
    <dgm:cxn modelId="{A6DA47C3-7893-434B-8853-DF8391FCCA08}" type="presOf" srcId="{81F65F0A-64EB-40BD-93E7-A76E4BBB68BB}" destId="{AE7FE899-9DEB-4D79-9569-3AE0C29F2634}" srcOrd="0" destOrd="0" presId="urn:microsoft.com/office/officeart/2018/2/layout/IconVerticalSolidList"/>
    <dgm:cxn modelId="{714FF4F0-8E23-46F0-893E-9E237F5F3424}" type="presParOf" srcId="{4666BAEB-F8A1-40DF-BBA6-3F718BE71462}" destId="{ECC4F99A-EA94-4716-92D5-6B33912F46C5}" srcOrd="0" destOrd="0" presId="urn:microsoft.com/office/officeart/2018/2/layout/IconVerticalSolidList"/>
    <dgm:cxn modelId="{0F14FA9F-4468-41CE-BB36-E6A4A451613F}" type="presParOf" srcId="{ECC4F99A-EA94-4716-92D5-6B33912F46C5}" destId="{75D16925-B6E3-4975-B16B-2879589E0724}" srcOrd="0" destOrd="0" presId="urn:microsoft.com/office/officeart/2018/2/layout/IconVerticalSolidList"/>
    <dgm:cxn modelId="{720B45E9-FE05-425D-BE33-1DA058BD3FD3}" type="presParOf" srcId="{ECC4F99A-EA94-4716-92D5-6B33912F46C5}" destId="{482EF2FA-773F-49F8-A99E-D3FAB6954593}" srcOrd="1" destOrd="0" presId="urn:microsoft.com/office/officeart/2018/2/layout/IconVerticalSolidList"/>
    <dgm:cxn modelId="{FD131E83-4CAC-4F0A-8C01-2EE51E4EB85D}" type="presParOf" srcId="{ECC4F99A-EA94-4716-92D5-6B33912F46C5}" destId="{FB95C17D-5B66-4513-9062-EFC0BB177A15}" srcOrd="2" destOrd="0" presId="urn:microsoft.com/office/officeart/2018/2/layout/IconVerticalSolidList"/>
    <dgm:cxn modelId="{3C6729FE-4807-401B-BAC0-F43002231B78}" type="presParOf" srcId="{ECC4F99A-EA94-4716-92D5-6B33912F46C5}" destId="{AE7FE899-9DEB-4D79-9569-3AE0C29F2634}" srcOrd="3" destOrd="0" presId="urn:microsoft.com/office/officeart/2018/2/layout/IconVerticalSolidList"/>
    <dgm:cxn modelId="{69A9F952-B8E7-4BB9-A8D6-977F3AE5A96B}" type="presParOf" srcId="{4666BAEB-F8A1-40DF-BBA6-3F718BE71462}" destId="{E61E6370-EED4-45C8-9953-B8D37CA42FCD}" srcOrd="1" destOrd="0" presId="urn:microsoft.com/office/officeart/2018/2/layout/IconVerticalSolidList"/>
    <dgm:cxn modelId="{3B004F14-F86F-4839-9E01-4C025A6B1D6D}" type="presParOf" srcId="{4666BAEB-F8A1-40DF-BBA6-3F718BE71462}" destId="{F30CF8D9-9A47-4137-B3F8-4B42B129E80E}" srcOrd="2" destOrd="0" presId="urn:microsoft.com/office/officeart/2018/2/layout/IconVerticalSolidList"/>
    <dgm:cxn modelId="{1A2E08D5-D484-4503-BF9B-7B35508AA835}" type="presParOf" srcId="{F30CF8D9-9A47-4137-B3F8-4B42B129E80E}" destId="{0DDD9D6E-2427-4FB0-A210-CD7AC581564D}" srcOrd="0" destOrd="0" presId="urn:microsoft.com/office/officeart/2018/2/layout/IconVerticalSolidList"/>
    <dgm:cxn modelId="{4CA63543-0A51-4A2F-87DA-2E01F3FD8216}" type="presParOf" srcId="{F30CF8D9-9A47-4137-B3F8-4B42B129E80E}" destId="{ABC187E7-F0F4-4715-B143-6BD49859C047}" srcOrd="1" destOrd="0" presId="urn:microsoft.com/office/officeart/2018/2/layout/IconVerticalSolidList"/>
    <dgm:cxn modelId="{12199361-09E3-4B82-9529-F1E353ED3331}" type="presParOf" srcId="{F30CF8D9-9A47-4137-B3F8-4B42B129E80E}" destId="{D1A10B73-218F-4058-BECB-56285326DC43}" srcOrd="2" destOrd="0" presId="urn:microsoft.com/office/officeart/2018/2/layout/IconVerticalSolidList"/>
    <dgm:cxn modelId="{1F4FE7D8-F1DA-4430-995A-24D4A8D5E33F}" type="presParOf" srcId="{F30CF8D9-9A47-4137-B3F8-4B42B129E80E}" destId="{D42B81CC-A611-48B9-A72C-5830AD48BD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D29C8-4F35-4113-8E8B-711C98B3B0BE}">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BD2AA-5780-4C58-A3F6-D99E7744DDD5}">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DC2CF-2A6D-415A-9947-916C8900CFAE}">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Limitations of existing MG assessment scales (MG-ADL, QMG)</a:t>
          </a:r>
          <a:endParaRPr lang="en-US" sz="2500" kern="1200"/>
        </a:p>
      </dsp:txBody>
      <dsp:txXfrm>
        <a:off x="2008300" y="941843"/>
        <a:ext cx="4087699" cy="1738788"/>
      </dsp:txXfrm>
    </dsp:sp>
    <dsp:sp modelId="{223759DE-3E9D-4D15-B238-85917AEE35CD}">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C3D12-D2D6-42F4-8082-80B31DBE3632}">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B2171A-868E-4346-B792-04B90C75C29D}">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Difficulties in predicting imminent crises</a:t>
          </a:r>
          <a:endParaRPr lang="en-US" sz="2500" kern="1200"/>
        </a:p>
      </dsp:txBody>
      <dsp:txXfrm>
        <a:off x="2008300" y="3115329"/>
        <a:ext cx="4087699" cy="1738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F487-B531-7F4C-9153-0AD54F63DB27}">
      <dsp:nvSpPr>
        <dsp:cNvPr id="0" name=""/>
        <dsp:cNvSpPr/>
      </dsp:nvSpPr>
      <dsp:spPr>
        <a:xfrm>
          <a:off x="3002280" y="2430646"/>
          <a:ext cx="91440" cy="900468"/>
        </a:xfrm>
        <a:custGeom>
          <a:avLst/>
          <a:gdLst/>
          <a:ahLst/>
          <a:cxnLst/>
          <a:rect l="0" t="0" r="0" b="0"/>
          <a:pathLst>
            <a:path>
              <a:moveTo>
                <a:pt x="45720" y="0"/>
              </a:moveTo>
              <a:lnTo>
                <a:pt x="45720" y="900468"/>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4723" y="2876225"/>
        <a:ext cx="46553" cy="9310"/>
      </dsp:txXfrm>
    </dsp:sp>
    <dsp:sp modelId="{5363F58E-641E-D64D-B507-A268A703CA94}">
      <dsp:nvSpPr>
        <dsp:cNvPr id="0" name=""/>
        <dsp:cNvSpPr/>
      </dsp:nvSpPr>
      <dsp:spPr>
        <a:xfrm>
          <a:off x="1023937" y="3571"/>
          <a:ext cx="4048125" cy="2428874"/>
        </a:xfrm>
        <a:prstGeom prst="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511300">
            <a:lnSpc>
              <a:spcPct val="90000"/>
            </a:lnSpc>
            <a:spcBef>
              <a:spcPct val="0"/>
            </a:spcBef>
            <a:spcAft>
              <a:spcPct val="35000"/>
            </a:spcAft>
            <a:buNone/>
          </a:pPr>
          <a:r>
            <a:rPr lang="en-GB" sz="3400" b="0" kern="1200"/>
            <a:t>Role of voice synthesis in detecting muscular and respiratory function</a:t>
          </a:r>
          <a:endParaRPr lang="en-US" sz="3400" kern="1200"/>
        </a:p>
      </dsp:txBody>
      <dsp:txXfrm>
        <a:off x="1023937" y="3571"/>
        <a:ext cx="4048125" cy="2428874"/>
      </dsp:txXfrm>
    </dsp:sp>
    <dsp:sp modelId="{FD540496-5801-0E4B-B229-4B8FAB3DE10E}">
      <dsp:nvSpPr>
        <dsp:cNvPr id="0" name=""/>
        <dsp:cNvSpPr/>
      </dsp:nvSpPr>
      <dsp:spPr>
        <a:xfrm>
          <a:off x="1023937" y="3363515"/>
          <a:ext cx="4048125" cy="2428874"/>
        </a:xfrm>
        <a:prstGeom prst="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361" tIns="208215" rIns="198361" bIns="208215" numCol="1" spcCol="1270" anchor="ctr" anchorCtr="0">
          <a:noAutofit/>
        </a:bodyPr>
        <a:lstStyle/>
        <a:p>
          <a:pPr marL="0" lvl="0" indent="0" algn="ctr" defTabSz="1511300">
            <a:lnSpc>
              <a:spcPct val="90000"/>
            </a:lnSpc>
            <a:spcBef>
              <a:spcPct val="0"/>
            </a:spcBef>
            <a:spcAft>
              <a:spcPct val="35000"/>
            </a:spcAft>
            <a:buNone/>
          </a:pPr>
          <a:r>
            <a:rPr lang="en-GB" sz="3400" b="0" kern="1200"/>
            <a:t>Comparison of traditional vs. AI-enhanced diagnostic methods</a:t>
          </a:r>
          <a:endParaRPr lang="en-US" sz="3400" kern="1200"/>
        </a:p>
      </dsp:txBody>
      <dsp:txXfrm>
        <a:off x="1023937" y="3363515"/>
        <a:ext cx="4048125" cy="2428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4112-B705-47E8-A7BC-DEA3CB5B813A}">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6015D-3216-4050-9170-F5F2F44B2271}">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801400-860F-4A1F-908C-7F1EC1263AD7}">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Description of Google’s Health Acoustics Representations (HeAR)</a:t>
          </a:r>
          <a:endParaRPr lang="en-US" sz="2500" kern="1200"/>
        </a:p>
      </dsp:txBody>
      <dsp:txXfrm>
        <a:off x="2008300" y="941843"/>
        <a:ext cx="4087699" cy="1738788"/>
      </dsp:txXfrm>
    </dsp:sp>
    <dsp:sp modelId="{1C06EE2C-65FE-43F4-B400-EF2998DA9041}">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3A143-BF2A-4EC5-9033-E8EFA686D9AF}">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B9CEBC-70B3-4CE0-A6A6-BA5E6C93FA9F}">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Integration of AI models with wearable devices</a:t>
          </a:r>
          <a:endParaRPr lang="en-US" sz="2500" kern="1200"/>
        </a:p>
      </dsp:txBody>
      <dsp:txXfrm>
        <a:off x="2008300" y="3115329"/>
        <a:ext cx="4087699" cy="1738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D22C1-EA7F-46C0-9FE6-CD0E3003CF45}">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E7A6E-FAB3-44BE-930F-7BD1FE2AABDB}">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83EE21-272D-4FE3-A4D0-8E921511F8BF}">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Goal to develop non-invasive AI tools for early crisis detection</a:t>
          </a:r>
          <a:endParaRPr lang="en-US" sz="2500" kern="1200"/>
        </a:p>
      </dsp:txBody>
      <dsp:txXfrm>
        <a:off x="2008300" y="941843"/>
        <a:ext cx="4087699" cy="1738788"/>
      </dsp:txXfrm>
    </dsp:sp>
    <dsp:sp modelId="{2D93DCE9-1835-4DF7-960D-F713A008E062}">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5DCA6-8597-4DDF-BC0C-EC3B889C09E8}">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596AA5-BD5B-475E-B119-67794FF7889C}">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Integration of edge AI models into wearable technology</a:t>
          </a:r>
          <a:endParaRPr lang="en-US" sz="2500" kern="1200"/>
        </a:p>
      </dsp:txBody>
      <dsp:txXfrm>
        <a:off x="2008300" y="3115329"/>
        <a:ext cx="4087699" cy="1738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48FB7-1F24-4D88-84E1-7B8F552E6FF0}">
      <dsp:nvSpPr>
        <dsp:cNvPr id="0" name=""/>
        <dsp:cNvSpPr/>
      </dsp:nvSpPr>
      <dsp:spPr>
        <a:xfrm>
          <a:off x="0" y="707"/>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3E647-E093-46FF-AE95-046ECF657B90}">
      <dsp:nvSpPr>
        <dsp:cNvPr id="0" name=""/>
        <dsp:cNvSpPr/>
      </dsp:nvSpPr>
      <dsp:spPr>
        <a:xfrm>
          <a:off x="500814" y="373214"/>
          <a:ext cx="910571" cy="9105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F86A9E-0AFE-42F7-ADE2-60F9783C5280}">
      <dsp:nvSpPr>
        <dsp:cNvPr id="0" name=""/>
        <dsp:cNvSpPr/>
      </dsp:nvSpPr>
      <dsp:spPr>
        <a:xfrm>
          <a:off x="1912200" y="707"/>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Data collection and collaborations</a:t>
          </a:r>
          <a:endParaRPr lang="en-US" sz="2500" kern="1200"/>
        </a:p>
      </dsp:txBody>
      <dsp:txXfrm>
        <a:off x="1912200" y="707"/>
        <a:ext cx="4183799" cy="1655584"/>
      </dsp:txXfrm>
    </dsp:sp>
    <dsp:sp modelId="{04C0D993-B072-4D3E-8F18-453026B5CA77}">
      <dsp:nvSpPr>
        <dsp:cNvPr id="0" name=""/>
        <dsp:cNvSpPr/>
      </dsp:nvSpPr>
      <dsp:spPr>
        <a:xfrm>
          <a:off x="0" y="2070188"/>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5929A-BD53-466D-93F5-03F83E95F35B}">
      <dsp:nvSpPr>
        <dsp:cNvPr id="0" name=""/>
        <dsp:cNvSpPr/>
      </dsp:nvSpPr>
      <dsp:spPr>
        <a:xfrm>
          <a:off x="500814" y="2442695"/>
          <a:ext cx="910571" cy="9105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E7772-95E0-49A1-A745-A4A036C59D92}">
      <dsp:nvSpPr>
        <dsp:cNvPr id="0" name=""/>
        <dsp:cNvSpPr/>
      </dsp:nvSpPr>
      <dsp:spPr>
        <a:xfrm>
          <a:off x="1912200" y="2070188"/>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Machine learning algorithms and model development</a:t>
          </a:r>
          <a:endParaRPr lang="en-US" sz="2500" kern="1200"/>
        </a:p>
      </dsp:txBody>
      <dsp:txXfrm>
        <a:off x="1912200" y="2070188"/>
        <a:ext cx="4183799" cy="1655584"/>
      </dsp:txXfrm>
    </dsp:sp>
    <dsp:sp modelId="{DA5738DC-2B82-4E6F-8599-32D1A40FD287}">
      <dsp:nvSpPr>
        <dsp:cNvPr id="0" name=""/>
        <dsp:cNvSpPr/>
      </dsp:nvSpPr>
      <dsp:spPr>
        <a:xfrm>
          <a:off x="0" y="4139669"/>
          <a:ext cx="6096000" cy="1655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3A7AF-97FC-43B3-8060-5E3AC16AA111}">
      <dsp:nvSpPr>
        <dsp:cNvPr id="0" name=""/>
        <dsp:cNvSpPr/>
      </dsp:nvSpPr>
      <dsp:spPr>
        <a:xfrm>
          <a:off x="500814" y="4512176"/>
          <a:ext cx="910571" cy="9105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F0D13-F638-412F-BC03-03B781330E1D}">
      <dsp:nvSpPr>
        <dsp:cNvPr id="0" name=""/>
        <dsp:cNvSpPr/>
      </dsp:nvSpPr>
      <dsp:spPr>
        <a:xfrm>
          <a:off x="1912200" y="4139669"/>
          <a:ext cx="4183799" cy="1655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16" tIns="175216" rIns="175216" bIns="175216" numCol="1" spcCol="1270" anchor="ctr" anchorCtr="0">
          <a:noAutofit/>
        </a:bodyPr>
        <a:lstStyle/>
        <a:p>
          <a:pPr marL="0" lvl="0" indent="0" algn="l" defTabSz="1111250">
            <a:lnSpc>
              <a:spcPct val="90000"/>
            </a:lnSpc>
            <a:spcBef>
              <a:spcPct val="0"/>
            </a:spcBef>
            <a:spcAft>
              <a:spcPct val="35000"/>
            </a:spcAft>
            <a:buNone/>
          </a:pPr>
          <a:r>
            <a:rPr lang="en-GB" sz="2500" b="0" kern="1200"/>
            <a:t>Device specifications</a:t>
          </a:r>
          <a:endParaRPr lang="en-US" sz="2500" kern="1200"/>
        </a:p>
      </dsp:txBody>
      <dsp:txXfrm>
        <a:off x="1912200" y="4139669"/>
        <a:ext cx="4183799" cy="16555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62C6C-E530-40D6-AB55-9AD29B5C08E3}">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E6F71-63F8-4BA1-849A-2DCBE328F24F}">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65ACB4-FBFE-452B-B2C4-1F4E68E7A63E}">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AI-based precision diagnostics in neurology</a:t>
          </a:r>
          <a:endParaRPr lang="en-US" sz="2500" kern="1200"/>
        </a:p>
      </dsp:txBody>
      <dsp:txXfrm>
        <a:off x="2008300" y="941843"/>
        <a:ext cx="4087699" cy="1738788"/>
      </dsp:txXfrm>
    </dsp:sp>
    <dsp:sp modelId="{2A371191-FDAA-4963-86F6-63B6CC8EEBAB}">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89A67-F85B-4A8A-A42D-F75DB31B596A}">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AC7AAE-C100-42D0-8DE6-D2AEAB9664AB}">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Comparisons to AI applications in other medical fields</a:t>
          </a:r>
          <a:endParaRPr lang="en-US" sz="2500" kern="1200"/>
        </a:p>
      </dsp:txBody>
      <dsp:txXfrm>
        <a:off x="2008300" y="3115329"/>
        <a:ext cx="4087699" cy="17387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146C1-47C8-44C1-9E8E-0992F7364AFB}">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A99E7-6B12-4A50-9262-2536B3CE8DD4}">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5E9ADC-B662-42AC-BDAC-3158E1170712}">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Improved diagnostic accuracy and patient outcomes</a:t>
          </a:r>
          <a:endParaRPr lang="en-US" sz="2500" kern="1200"/>
        </a:p>
      </dsp:txBody>
      <dsp:txXfrm>
        <a:off x="2008300" y="941843"/>
        <a:ext cx="4087699" cy="1738788"/>
      </dsp:txXfrm>
    </dsp:sp>
    <dsp:sp modelId="{9412EA2A-D907-406A-ABC5-3223318790B8}">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B725-2ED8-4FCF-90CE-D83BED320D6F}">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FAAD5B-CE95-419C-A29E-B02A77BFCB77}">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Cost reduction and increased accessibility</a:t>
          </a:r>
          <a:endParaRPr lang="en-US" sz="2500" kern="1200"/>
        </a:p>
      </dsp:txBody>
      <dsp:txXfrm>
        <a:off x="2008300" y="3115329"/>
        <a:ext cx="4087699" cy="1738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576C0-11EF-40A5-BF68-70219646895B}">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3015A-8395-44C8-9ED3-01E358559FBA}">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D70E2-2007-4BD8-A475-4967650942DA}">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Phases of development: Research, testing, commercialization</a:t>
          </a:r>
          <a:endParaRPr lang="en-US" sz="2500" kern="1200"/>
        </a:p>
      </dsp:txBody>
      <dsp:txXfrm>
        <a:off x="2008300" y="941843"/>
        <a:ext cx="4087699" cy="1738788"/>
      </dsp:txXfrm>
    </dsp:sp>
    <dsp:sp modelId="{E7C5CA36-F71F-4A7B-8A78-C85BCA89B7C2}">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B3FB5-DE04-40C9-84CC-94C25ADE67FD}">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AF9D0A-0F03-4AB6-A7A4-C914FE70A18E}">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Target markets and initial rollout strategy</a:t>
          </a:r>
          <a:endParaRPr lang="en-US" sz="2500" kern="1200"/>
        </a:p>
      </dsp:txBody>
      <dsp:txXfrm>
        <a:off x="2008300" y="3115329"/>
        <a:ext cx="4087699" cy="17387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6925-B6E3-4975-B16B-2879589E0724}">
      <dsp:nvSpPr>
        <dsp:cNvPr id="0" name=""/>
        <dsp:cNvSpPr/>
      </dsp:nvSpPr>
      <dsp:spPr>
        <a:xfrm>
          <a:off x="0" y="941843"/>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EF2FA-773F-49F8-A99E-D3FAB6954593}">
      <dsp:nvSpPr>
        <dsp:cNvPr id="0" name=""/>
        <dsp:cNvSpPr/>
      </dsp:nvSpPr>
      <dsp:spPr>
        <a:xfrm>
          <a:off x="525983" y="1333071"/>
          <a:ext cx="956333" cy="956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FE899-9DEB-4D79-9569-3AE0C29F2634}">
      <dsp:nvSpPr>
        <dsp:cNvPr id="0" name=""/>
        <dsp:cNvSpPr/>
      </dsp:nvSpPr>
      <dsp:spPr>
        <a:xfrm>
          <a:off x="2008300" y="941843"/>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Summary of the proposed solution's impact on healthcare</a:t>
          </a:r>
          <a:endParaRPr lang="en-US" sz="2500" kern="1200"/>
        </a:p>
      </dsp:txBody>
      <dsp:txXfrm>
        <a:off x="2008300" y="941843"/>
        <a:ext cx="4087699" cy="1738788"/>
      </dsp:txXfrm>
    </dsp:sp>
    <dsp:sp modelId="{0DDD9D6E-2427-4FB0-A210-CD7AC581564D}">
      <dsp:nvSpPr>
        <dsp:cNvPr id="0" name=""/>
        <dsp:cNvSpPr/>
      </dsp:nvSpPr>
      <dsp:spPr>
        <a:xfrm>
          <a:off x="0" y="3115329"/>
          <a:ext cx="6096000" cy="1738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187E7-F0F4-4715-B143-6BD49859C047}">
      <dsp:nvSpPr>
        <dsp:cNvPr id="0" name=""/>
        <dsp:cNvSpPr/>
      </dsp:nvSpPr>
      <dsp:spPr>
        <a:xfrm>
          <a:off x="525983" y="3506557"/>
          <a:ext cx="956333" cy="956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B81CC-A611-48B9-A72C-5830AD48BDD7}">
      <dsp:nvSpPr>
        <dsp:cNvPr id="0" name=""/>
        <dsp:cNvSpPr/>
      </dsp:nvSpPr>
      <dsp:spPr>
        <a:xfrm>
          <a:off x="2008300" y="3115329"/>
          <a:ext cx="4087699" cy="1738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022" tIns="184022" rIns="184022" bIns="184022" numCol="1" spcCol="1270" anchor="ctr" anchorCtr="0">
          <a:noAutofit/>
        </a:bodyPr>
        <a:lstStyle/>
        <a:p>
          <a:pPr marL="0" lvl="0" indent="0" algn="l" defTabSz="1111250">
            <a:lnSpc>
              <a:spcPct val="90000"/>
            </a:lnSpc>
            <a:spcBef>
              <a:spcPct val="0"/>
            </a:spcBef>
            <a:spcAft>
              <a:spcPct val="35000"/>
            </a:spcAft>
            <a:buNone/>
          </a:pPr>
          <a:r>
            <a:rPr lang="en-GB" sz="2500" b="0" kern="1200"/>
            <a:t>Vision for broader applications in other medical areas</a:t>
          </a:r>
          <a:endParaRPr lang="en-US" sz="2500" kern="1200"/>
        </a:p>
      </dsp:txBody>
      <dsp:txXfrm>
        <a:off x="2008300" y="3115329"/>
        <a:ext cx="4087699" cy="1738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5F248A8-338E-4D4C-9A93-A9157E30FED3}" type="datetimeFigureOut">
              <a:rPr lang="en-ES" smtClean="0"/>
              <a:t>5/2/26</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598786E0-ACB4-C34C-94C1-18FBC9AA7F51}" type="slidenum">
              <a:rPr lang="en-ES" smtClean="0"/>
              <a:t>‹#›</a:t>
            </a:fld>
            <a:endParaRPr lang="en-E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74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F248A8-338E-4D4C-9A93-A9157E30FED3}" type="datetimeFigureOut">
              <a:rPr lang="en-ES" smtClean="0"/>
              <a:t>5/2/26</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383121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F248A8-338E-4D4C-9A93-A9157E30FED3}" type="datetimeFigureOut">
              <a:rPr lang="en-ES" smtClean="0"/>
              <a:t>5/2/26</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598786E0-ACB4-C34C-94C1-18FBC9AA7F51}" type="slidenum">
              <a:rPr lang="en-ES" smtClean="0"/>
              <a:t>‹#›</a:t>
            </a:fld>
            <a:endParaRPr lang="en-E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310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in Lens">
    <p:spTree>
      <p:nvGrpSpPr>
        <p:cNvPr id="1" name=""/>
        <p:cNvGrpSpPr/>
        <p:nvPr/>
      </p:nvGrpSpPr>
      <p:grpSpPr>
        <a:xfrm>
          <a:off x="0" y="0"/>
          <a:ext cx="0" cy="0"/>
          <a:chOff x="0" y="0"/>
          <a:chExt cx="0" cy="0"/>
        </a:xfrm>
      </p:grpSpPr>
      <p:sp>
        <p:nvSpPr>
          <p:cNvPr id="8" name="Text Placeholder 96">
            <a:extLst>
              <a:ext uri="{FF2B5EF4-FFF2-40B4-BE49-F238E27FC236}">
                <a16:creationId xmlns:a16="http://schemas.microsoft.com/office/drawing/2014/main" id="{DFE25DB2-F58D-4AD2-B640-7A1061569FFB}"/>
              </a:ext>
            </a:extLst>
          </p:cNvPr>
          <p:cNvSpPr>
            <a:spLocks noGrp="1"/>
          </p:cNvSpPr>
          <p:nvPr>
            <p:ph type="body" sz="quarter" idx="111" hasCustomPrompt="1"/>
          </p:nvPr>
        </p:nvSpPr>
        <p:spPr>
          <a:xfrm>
            <a:off x="5486400" y="6200775"/>
            <a:ext cx="4876799" cy="657225"/>
          </a:xfrm>
        </p:spPr>
        <p:txBody>
          <a:bodyPr bIns="72000" anchor="b" anchorCtr="0">
            <a:noAutofit/>
          </a:bodyPr>
          <a:lstStyle>
            <a:lvl1pPr>
              <a:lnSpc>
                <a:spcPct val="100000"/>
              </a:lnSpc>
              <a:spcAft>
                <a:spcPts val="300"/>
              </a:spcAft>
              <a:buNone/>
              <a:defRPr sz="800"/>
            </a:lvl1pPr>
          </a:lstStyle>
          <a:p>
            <a:pPr lvl="0"/>
            <a:r>
              <a:rPr lang="en-US" dirty="0"/>
              <a:t>Footnotes</a:t>
            </a:r>
          </a:p>
        </p:txBody>
      </p:sp>
      <p:sp>
        <p:nvSpPr>
          <p:cNvPr id="10" name="Date Placeholder 9">
            <a:extLst>
              <a:ext uri="{FF2B5EF4-FFF2-40B4-BE49-F238E27FC236}">
                <a16:creationId xmlns:a16="http://schemas.microsoft.com/office/drawing/2014/main" id="{59C580CE-4074-4379-8D68-E5118B13A13A}"/>
              </a:ext>
            </a:extLst>
          </p:cNvPr>
          <p:cNvSpPr>
            <a:spLocks noGrp="1"/>
          </p:cNvSpPr>
          <p:nvPr>
            <p:ph type="dt" sz="half" idx="20"/>
          </p:nvPr>
        </p:nvSpPr>
        <p:spPr/>
        <p:txBody>
          <a:bodyPr/>
          <a:lstStyle>
            <a:lvl1pPr>
              <a:lnSpc>
                <a:spcPct val="100000"/>
              </a:lnSpc>
              <a:defRPr/>
            </a:lvl1pPr>
          </a:lstStyle>
          <a:p>
            <a:endParaRPr lang="en-GB"/>
          </a:p>
        </p:txBody>
      </p:sp>
      <p:sp>
        <p:nvSpPr>
          <p:cNvPr id="2" name="Rectangle 1">
            <a:extLst>
              <a:ext uri="{FF2B5EF4-FFF2-40B4-BE49-F238E27FC236}">
                <a16:creationId xmlns:a16="http://schemas.microsoft.com/office/drawing/2014/main" id="{36FAF170-FDDE-1344-54BF-D168FE796F71}"/>
              </a:ext>
            </a:extLst>
          </p:cNvPr>
          <p:cNvSpPr/>
          <p:nvPr userDrawn="1"/>
        </p:nvSpPr>
        <p:spPr>
          <a:xfrm>
            <a:off x="1" y="0"/>
            <a:ext cx="6095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12" name="Title 11">
            <a:extLst>
              <a:ext uri="{FF2B5EF4-FFF2-40B4-BE49-F238E27FC236}">
                <a16:creationId xmlns:a16="http://schemas.microsoft.com/office/drawing/2014/main" id="{CD0FA13F-5B1F-4795-B0E7-3E97B5D8E071}"/>
              </a:ext>
            </a:extLst>
          </p:cNvPr>
          <p:cNvSpPr>
            <a:spLocks noGrp="1"/>
          </p:cNvSpPr>
          <p:nvPr>
            <p:ph type="title" hasCustomPrompt="1"/>
          </p:nvPr>
        </p:nvSpPr>
        <p:spPr>
          <a:xfrm>
            <a:off x="609599" y="-2"/>
            <a:ext cx="4267201" cy="6858001"/>
          </a:xfrm>
          <a:prstGeom prst="rect">
            <a:avLst/>
          </a:prstGeom>
          <a:solidFill>
            <a:schemeClr val="accent1"/>
          </a:solidFill>
        </p:spPr>
        <p:txBody>
          <a:bodyPr wrap="square" lIns="306000" tIns="360000" rIns="306000" bIns="360000" anchor="t" anchorCtr="0">
            <a:normAutofit/>
          </a:bodyPr>
          <a:lstStyle>
            <a:lvl1pPr>
              <a:lnSpc>
                <a:spcPct val="100000"/>
              </a:lnSpc>
              <a:defRPr sz="4000">
                <a:solidFill>
                  <a:schemeClr val="bg1"/>
                </a:solidFill>
              </a:defRPr>
            </a:lvl1pPr>
          </a:lstStyle>
          <a:p>
            <a:r>
              <a:rPr lang="en-US" dirty="0"/>
              <a:t>Click to enter title here</a:t>
            </a:r>
          </a:p>
        </p:txBody>
      </p:sp>
      <p:sp>
        <p:nvSpPr>
          <p:cNvPr id="4" name="Content Placeholder 3">
            <a:extLst>
              <a:ext uri="{FF2B5EF4-FFF2-40B4-BE49-F238E27FC236}">
                <a16:creationId xmlns:a16="http://schemas.microsoft.com/office/drawing/2014/main" id="{75A4EBE2-41F7-48F4-B525-605699ECF92F}"/>
              </a:ext>
            </a:extLst>
          </p:cNvPr>
          <p:cNvSpPr>
            <a:spLocks noGrp="1"/>
          </p:cNvSpPr>
          <p:nvPr>
            <p:ph sz="quarter" idx="19" hasCustomPrompt="1"/>
          </p:nvPr>
        </p:nvSpPr>
        <p:spPr>
          <a:xfrm>
            <a:off x="5486400" y="404813"/>
            <a:ext cx="6096000" cy="5796000"/>
          </a:xfrm>
        </p:spPr>
        <p:txBody>
          <a:bodyPr/>
          <a:lstStyle>
            <a:lvl1pPr>
              <a:lnSpc>
                <a:spcPct val="100000"/>
              </a:lnSpc>
              <a:defRPr/>
            </a:lvl1pPr>
            <a:lvl2pPr marL="460800" indent="-228600">
              <a:lnSpc>
                <a:spcPct val="100000"/>
              </a:lnSpc>
              <a:defRPr lang="en-US" sz="2400" kern="1200" dirty="0">
                <a:solidFill>
                  <a:schemeClr val="tx1"/>
                </a:solidFill>
                <a:latin typeface="+mn-lt"/>
                <a:ea typeface="+mn-ea"/>
                <a:cs typeface="+mn-cs"/>
              </a:defRPr>
            </a:lvl2pPr>
            <a:lvl3pPr marL="691200" indent="-228600">
              <a:lnSpc>
                <a:spcPct val="100000"/>
              </a:lnSpc>
              <a:defRPr lang="en-US" sz="2000" kern="1200" dirty="0">
                <a:solidFill>
                  <a:schemeClr val="tx1"/>
                </a:solidFill>
                <a:latin typeface="+mn-lt"/>
                <a:ea typeface="+mn-ea"/>
                <a:cs typeface="+mn-cs"/>
              </a:defRPr>
            </a:lvl3pPr>
            <a:lvl4pPr marL="921600" indent="-228600">
              <a:lnSpc>
                <a:spcPct val="100000"/>
              </a:lnSpc>
              <a:defRPr lang="en-US" sz="2000" kern="1200" dirty="0">
                <a:solidFill>
                  <a:schemeClr val="tx1"/>
                </a:solidFill>
                <a:latin typeface="+mn-lt"/>
                <a:ea typeface="+mn-ea"/>
                <a:cs typeface="+mn-cs"/>
              </a:defRPr>
            </a:lvl4pPr>
            <a:lvl5pPr>
              <a:lnSpc>
                <a:spcPct val="100000"/>
              </a:lnSpc>
              <a:defRPr/>
            </a:lvl5pPr>
          </a:lstStyle>
          <a:p>
            <a:pPr lvl="0"/>
            <a:r>
              <a:rPr lang="en-US" dirty="0"/>
              <a:t>Click to add text here. </a:t>
            </a:r>
            <a:br>
              <a:rPr lang="en-US" dirty="0"/>
            </a:br>
            <a:r>
              <a:rPr lang="en-US" dirty="0"/>
              <a:t>When pasting copy from other slides, be sure to use the Paste and Match Formatting shortcut (</a:t>
            </a:r>
            <a:r>
              <a:rPr lang="en-US" dirty="0" err="1"/>
              <a:t>Cmd</a:t>
            </a:r>
            <a:r>
              <a:rPr lang="en-US" dirty="0"/>
              <a:t> + Option + Shift + V).</a:t>
            </a:r>
            <a:br>
              <a:rPr lang="en-US" dirty="0"/>
            </a:br>
            <a:r>
              <a:rPr lang="en-US" dirty="0"/>
              <a:t>To increase bullet level, select your text and press Tab.</a:t>
            </a:r>
            <a:br>
              <a:rPr lang="en-US" dirty="0"/>
            </a:br>
            <a:r>
              <a:rPr lang="en-US" dirty="0"/>
              <a:t>To decrease bullet level, select your bullet text and press Shift + Tab.</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a:extLst>
              <a:ext uri="{FF2B5EF4-FFF2-40B4-BE49-F238E27FC236}">
                <a16:creationId xmlns:a16="http://schemas.microsoft.com/office/drawing/2014/main" id="{D2C25B5D-B685-4B55-8498-3486110FDCFE}"/>
              </a:ext>
            </a:extLst>
          </p:cNvPr>
          <p:cNvSpPr>
            <a:spLocks noGrp="1"/>
          </p:cNvSpPr>
          <p:nvPr>
            <p:ph type="sldNum" sz="quarter" idx="22"/>
          </p:nvPr>
        </p:nvSpPr>
        <p:spPr/>
        <p:txBody>
          <a:bodyPr/>
          <a:lstStyle>
            <a:lvl1pPr>
              <a:lnSpc>
                <a:spcPct val="100000"/>
              </a:lnSpc>
              <a:defRPr>
                <a:solidFill>
                  <a:schemeClr val="bg1"/>
                </a:solidFill>
              </a:defRPr>
            </a:lvl1pPr>
          </a:lstStyle>
          <a:p>
            <a:fld id="{F8E47D07-9D1E-4FE9-B31A-2F5863681021}" type="slidenum">
              <a:rPr lang="en-GB" smtClean="0"/>
              <a:pPr/>
              <a:t>‹#›</a:t>
            </a:fld>
            <a:endParaRPr lang="en-GB"/>
          </a:p>
        </p:txBody>
      </p:sp>
    </p:spTree>
    <p:custDataLst>
      <p:tags r:id="rId1"/>
    </p:custDataLst>
    <p:extLst>
      <p:ext uri="{BB962C8B-B14F-4D97-AF65-F5344CB8AC3E}">
        <p14:creationId xmlns:p14="http://schemas.microsoft.com/office/powerpoint/2010/main" val="17741264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Key Statement">
    <p:bg>
      <p:bgPr>
        <a:solidFill>
          <a:schemeClr val="accent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BED79329-DEE2-6B5B-9C1F-745C3F420C2C}"/>
              </a:ext>
            </a:extLst>
          </p:cNvPr>
          <p:cNvSpPr>
            <a:spLocks noGrp="1"/>
          </p:cNvSpPr>
          <p:nvPr>
            <p:ph type="dt" sz="half" idx="10"/>
          </p:nvPr>
        </p:nvSpPr>
        <p:spPr/>
        <p:txBody>
          <a:bodyPr/>
          <a:lstStyle>
            <a:lvl1pPr>
              <a:defRPr>
                <a:solidFill>
                  <a:schemeClr val="bg1"/>
                </a:solidFill>
              </a:defRPr>
            </a:lvl1pPr>
          </a:lstStyle>
          <a:p>
            <a:endParaRPr lang="en-GB" dirty="0"/>
          </a:p>
        </p:txBody>
      </p:sp>
      <p:sp>
        <p:nvSpPr>
          <p:cNvPr id="4" name="Rectangle 3">
            <a:extLst>
              <a:ext uri="{FF2B5EF4-FFF2-40B4-BE49-F238E27FC236}">
                <a16:creationId xmlns:a16="http://schemas.microsoft.com/office/drawing/2014/main" id="{4CCA696F-FE62-7DC6-CF45-AC2C07C7F1E1}"/>
              </a:ext>
            </a:extLst>
          </p:cNvPr>
          <p:cNvSpPr/>
          <p:nvPr userDrawn="1"/>
        </p:nvSpPr>
        <p:spPr>
          <a:xfrm>
            <a:off x="0" y="0"/>
            <a:ext cx="60960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US" dirty="0" err="1"/>
          </a:p>
        </p:txBody>
      </p:sp>
      <p:sp>
        <p:nvSpPr>
          <p:cNvPr id="2" name="Title 1">
            <a:extLst>
              <a:ext uri="{FF2B5EF4-FFF2-40B4-BE49-F238E27FC236}">
                <a16:creationId xmlns:a16="http://schemas.microsoft.com/office/drawing/2014/main" id="{FEDCFFF0-7218-4B33-8DFC-E37157D920C0}"/>
              </a:ext>
            </a:extLst>
          </p:cNvPr>
          <p:cNvSpPr>
            <a:spLocks noGrp="1"/>
          </p:cNvSpPr>
          <p:nvPr>
            <p:ph type="title" hasCustomPrompt="1"/>
          </p:nvPr>
        </p:nvSpPr>
        <p:spPr>
          <a:xfrm>
            <a:off x="1219199" y="1847640"/>
            <a:ext cx="10363199" cy="3162720"/>
          </a:xfrm>
          <a:prstGeom prst="rect">
            <a:avLst/>
          </a:prstGeom>
          <a:noFill/>
        </p:spPr>
        <p:txBody>
          <a:bodyPr lIns="576000" rIns="576000" anchor="ctr" anchorCtr="0">
            <a:normAutofit/>
          </a:bodyPr>
          <a:lstStyle>
            <a:lvl1pPr algn="ctr">
              <a:lnSpc>
                <a:spcPct val="100000"/>
              </a:lnSpc>
              <a:defRPr sz="4000">
                <a:solidFill>
                  <a:schemeClr val="bg1"/>
                </a:solidFill>
              </a:defRPr>
            </a:lvl1pPr>
          </a:lstStyle>
          <a:p>
            <a:r>
              <a:rPr lang="en-US" dirty="0"/>
              <a:t>Click to add key statement</a:t>
            </a:r>
          </a:p>
        </p:txBody>
      </p:sp>
      <p:sp>
        <p:nvSpPr>
          <p:cNvPr id="6" name="Text Placeholder 30">
            <a:extLst>
              <a:ext uri="{FF2B5EF4-FFF2-40B4-BE49-F238E27FC236}">
                <a16:creationId xmlns:a16="http://schemas.microsoft.com/office/drawing/2014/main" id="{5D26F7D8-035B-2F1A-15EB-A70A1725659A}"/>
              </a:ext>
            </a:extLst>
          </p:cNvPr>
          <p:cNvSpPr txBox="1">
            <a:spLocks/>
          </p:cNvSpPr>
          <p:nvPr userDrawn="1"/>
        </p:nvSpPr>
        <p:spPr>
          <a:xfrm>
            <a:off x="11704319" y="6321108"/>
            <a:ext cx="294812" cy="355098"/>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286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600" kern="1200">
                <a:solidFill>
                  <a:schemeClr val="tx2"/>
                </a:solidFill>
                <a:latin typeface="+mn-lt"/>
                <a:ea typeface="+mn-ea"/>
                <a:cs typeface="+mn-cs"/>
              </a:defRPr>
            </a:lvl2pPr>
            <a:lvl3pPr marL="44450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400" kern="1200">
                <a:solidFill>
                  <a:schemeClr val="tx2"/>
                </a:solidFill>
                <a:latin typeface="+mn-lt"/>
                <a:ea typeface="+mn-ea"/>
                <a:cs typeface="+mn-cs"/>
              </a:defRPr>
            </a:lvl3pPr>
            <a:lvl4pPr marL="625475"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4pPr>
            <a:lvl5pPr marL="806450" indent="-228600" algn="l" defTabSz="914400" rtl="0" eaLnBrk="1" latinLnBrk="0" hangingPunct="1">
              <a:lnSpc>
                <a:spcPct val="90000"/>
              </a:lnSpc>
              <a:spcBef>
                <a:spcPts val="0"/>
              </a:spcBef>
              <a:spcAft>
                <a:spcPts val="600"/>
              </a:spcAft>
              <a:buClr>
                <a:schemeClr val="accent1"/>
              </a:buClr>
              <a:buSzPct val="9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solidFill>
                  <a:schemeClr val="bg1"/>
                </a:solidFill>
              </a:rPr>
              <a:t> </a:t>
            </a:r>
          </a:p>
        </p:txBody>
      </p:sp>
      <p:sp>
        <p:nvSpPr>
          <p:cNvPr id="8" name="Slide Number Placeholder 7">
            <a:extLst>
              <a:ext uri="{FF2B5EF4-FFF2-40B4-BE49-F238E27FC236}">
                <a16:creationId xmlns:a16="http://schemas.microsoft.com/office/drawing/2014/main" id="{D972FF70-061B-854A-B511-EE108BDB1AD0}"/>
              </a:ext>
            </a:extLst>
          </p:cNvPr>
          <p:cNvSpPr>
            <a:spLocks noGrp="1"/>
          </p:cNvSpPr>
          <p:nvPr>
            <p:ph type="sldNum" sz="quarter" idx="11"/>
          </p:nvPr>
        </p:nvSpPr>
        <p:spPr/>
        <p:txBody>
          <a:bodyPr/>
          <a:lstStyle>
            <a:lvl1pPr>
              <a:defRPr>
                <a:solidFill>
                  <a:schemeClr val="bg1"/>
                </a:solidFill>
              </a:defRPr>
            </a:lvl1pPr>
          </a:lstStyle>
          <a:p>
            <a:fld id="{F8E47D07-9D1E-4FE9-B31A-2F5863681021}" type="slidenum">
              <a:rPr lang="en-GB" smtClean="0"/>
              <a:pPr/>
              <a:t>‹#›</a:t>
            </a:fld>
            <a:endParaRPr lang="en-GB" dirty="0"/>
          </a:p>
        </p:txBody>
      </p:sp>
    </p:spTree>
    <p:custDataLst>
      <p:tags r:id="rId1"/>
    </p:custDataLst>
    <p:extLst>
      <p:ext uri="{BB962C8B-B14F-4D97-AF65-F5344CB8AC3E}">
        <p14:creationId xmlns:p14="http://schemas.microsoft.com/office/powerpoint/2010/main" val="386510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F248A8-338E-4D4C-9A93-A9157E30FED3}" type="datetimeFigureOut">
              <a:rPr lang="en-ES" smtClean="0"/>
              <a:t>5/2/26</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424684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5F248A8-338E-4D4C-9A93-A9157E30FED3}" type="datetimeFigureOut">
              <a:rPr lang="en-ES" smtClean="0"/>
              <a:t>5/2/26</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598786E0-ACB4-C34C-94C1-18FBC9AA7F51}" type="slidenum">
              <a:rPr lang="en-ES" smtClean="0"/>
              <a:t>‹#›</a:t>
            </a:fld>
            <a:endParaRPr lang="en-E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08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5F248A8-338E-4D4C-9A93-A9157E30FED3}" type="datetimeFigureOut">
              <a:rPr lang="en-ES" smtClean="0"/>
              <a:t>5/2/26</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3618226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5F248A8-338E-4D4C-9A93-A9157E30FED3}" type="datetimeFigureOut">
              <a:rPr lang="en-ES" smtClean="0"/>
              <a:t>5/2/26</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174327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5F248A8-338E-4D4C-9A93-A9157E30FED3}" type="datetimeFigureOut">
              <a:rPr lang="en-ES" smtClean="0"/>
              <a:t>5/2/26</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4203121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248A8-338E-4D4C-9A93-A9157E30FED3}" type="datetimeFigureOut">
              <a:rPr lang="en-ES" smtClean="0"/>
              <a:t>5/2/26</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129703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5F248A8-338E-4D4C-9A93-A9157E30FED3}" type="datetimeFigureOut">
              <a:rPr lang="en-ES" smtClean="0"/>
              <a:t>5/2/26</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598786E0-ACB4-C34C-94C1-18FBC9AA7F51}" type="slidenum">
              <a:rPr lang="en-ES" smtClean="0"/>
              <a:t>‹#›</a:t>
            </a:fld>
            <a:endParaRPr lang="en-ES"/>
          </a:p>
        </p:txBody>
      </p:sp>
    </p:spTree>
    <p:extLst>
      <p:ext uri="{BB962C8B-B14F-4D97-AF65-F5344CB8AC3E}">
        <p14:creationId xmlns:p14="http://schemas.microsoft.com/office/powerpoint/2010/main" val="284354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F248A8-338E-4D4C-9A93-A9157E30FED3}" type="datetimeFigureOut">
              <a:rPr lang="en-ES" smtClean="0"/>
              <a:t>5/2/26</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598786E0-ACB4-C34C-94C1-18FBC9AA7F51}" type="slidenum">
              <a:rPr lang="en-ES" smtClean="0"/>
              <a:t>‹#›</a:t>
            </a:fld>
            <a:endParaRPr lang="en-E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60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5F248A8-338E-4D4C-9A93-A9157E30FED3}" type="datetimeFigureOut">
              <a:rPr lang="en-ES" smtClean="0"/>
              <a:t>5/2/26</a:t>
            </a:fld>
            <a:endParaRPr lang="en-E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E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98786E0-ACB4-C34C-94C1-18FBC9AA7F51}" type="slidenum">
              <a:rPr lang="en-ES" smtClean="0"/>
              <a:t>‹#›</a:t>
            </a:fld>
            <a:endParaRPr lang="en-E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13501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nature.com/articles/d41586-025-01598-8"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8FB435D-2481-7EC3-3A20-DBE15BACB0A6}"/>
              </a:ext>
            </a:extLst>
          </p:cNvPr>
          <p:cNvSpPr>
            <a:spLocks noGrp="1"/>
          </p:cNvSpPr>
          <p:nvPr>
            <p:ph type="title"/>
          </p:nvPr>
        </p:nvSpPr>
        <p:spPr>
          <a:xfrm>
            <a:off x="1396314" y="735227"/>
            <a:ext cx="9514702" cy="2693773"/>
          </a:xfrm>
        </p:spPr>
        <p:txBody>
          <a:bodyPr>
            <a:noAutofit/>
          </a:bodyPr>
          <a:lstStyle/>
          <a:p>
            <a:r>
              <a:rPr lang="en-US" sz="4400" dirty="0" err="1"/>
              <a:t>gMG</a:t>
            </a:r>
            <a:r>
              <a:rPr lang="en-US" sz="4400" dirty="0"/>
              <a:t> Crisis Prediction and Disease Assessment through voice AI on a wearable device</a:t>
            </a:r>
          </a:p>
        </p:txBody>
      </p:sp>
      <p:sp>
        <p:nvSpPr>
          <p:cNvPr id="7" name="TextBox 6">
            <a:extLst>
              <a:ext uri="{FF2B5EF4-FFF2-40B4-BE49-F238E27FC236}">
                <a16:creationId xmlns:a16="http://schemas.microsoft.com/office/drawing/2014/main" id="{DA17719C-B1EF-2AB4-C8B3-E7573BFA2A41}"/>
              </a:ext>
            </a:extLst>
          </p:cNvPr>
          <p:cNvSpPr txBox="1"/>
          <p:nvPr/>
        </p:nvSpPr>
        <p:spPr>
          <a:xfrm>
            <a:off x="1396314" y="3812746"/>
            <a:ext cx="6098058" cy="400110"/>
          </a:xfrm>
          <a:prstGeom prst="rect">
            <a:avLst/>
          </a:prstGeom>
          <a:noFill/>
        </p:spPr>
        <p:txBody>
          <a:bodyPr wrap="square">
            <a:spAutoFit/>
          </a:bodyPr>
          <a:lstStyle/>
          <a:p>
            <a:r>
              <a:rPr lang="en-US" sz="2000" dirty="0"/>
              <a:t>Javier Díez Pérez</a:t>
            </a:r>
          </a:p>
        </p:txBody>
      </p:sp>
    </p:spTree>
    <p:extLst>
      <p:ext uri="{BB962C8B-B14F-4D97-AF65-F5344CB8AC3E}">
        <p14:creationId xmlns:p14="http://schemas.microsoft.com/office/powerpoint/2010/main" val="246458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5B69E3B-098F-B951-F9ED-2687F25E06CC}"/>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D6D5669E-65EF-A3DC-3DC7-3E6BBBE79F2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47BDAD0-05B7-09A2-BBC9-78238E77728B}"/>
              </a:ext>
            </a:extLst>
          </p:cNvPr>
          <p:cNvSpPr>
            <a:spLocks noGrp="1"/>
          </p:cNvSpPr>
          <p:nvPr>
            <p:ph type="title"/>
          </p:nvPr>
        </p:nvSpPr>
        <p:spPr/>
        <p:txBody>
          <a:bodyPr wrap="square" anchor="t">
            <a:normAutofit/>
          </a:bodyPr>
          <a:lstStyle/>
          <a:p>
            <a:r>
              <a:rPr lang="en-ES" dirty="0"/>
              <a:t>Implementation plan</a:t>
            </a:r>
          </a:p>
        </p:txBody>
      </p:sp>
      <p:graphicFrame>
        <p:nvGraphicFramePr>
          <p:cNvPr id="8" name="Content Placeholder 4">
            <a:extLst>
              <a:ext uri="{FF2B5EF4-FFF2-40B4-BE49-F238E27FC236}">
                <a16:creationId xmlns:a16="http://schemas.microsoft.com/office/drawing/2014/main" id="{C5EC2E45-B058-4181-BC76-C5242BA51E0A}"/>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A4831E0-2008-2273-F4B3-A45F7CA4F3B3}"/>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10</a:t>
            </a:fld>
            <a:endParaRPr lang="en-GB"/>
          </a:p>
        </p:txBody>
      </p:sp>
    </p:spTree>
    <p:extLst>
      <p:ext uri="{BB962C8B-B14F-4D97-AF65-F5344CB8AC3E}">
        <p14:creationId xmlns:p14="http://schemas.microsoft.com/office/powerpoint/2010/main" val="326119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C1CBC8D-BDBE-FFD1-389A-703182F6232E}"/>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9746DE43-F5EC-E738-87E6-3070DD084F33}"/>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B4D12A7E-8000-79BA-F4BA-86CD37677326}"/>
              </a:ext>
            </a:extLst>
          </p:cNvPr>
          <p:cNvSpPr>
            <a:spLocks noGrp="1"/>
          </p:cNvSpPr>
          <p:nvPr>
            <p:ph type="title"/>
          </p:nvPr>
        </p:nvSpPr>
        <p:spPr/>
        <p:txBody>
          <a:bodyPr wrap="square" anchor="t">
            <a:normAutofit/>
          </a:bodyPr>
          <a:lstStyle/>
          <a:p>
            <a:r>
              <a:rPr lang="en-ES" dirty="0"/>
              <a:t>Conclusion</a:t>
            </a:r>
          </a:p>
        </p:txBody>
      </p:sp>
      <p:graphicFrame>
        <p:nvGraphicFramePr>
          <p:cNvPr id="8" name="Content Placeholder 4">
            <a:extLst>
              <a:ext uri="{FF2B5EF4-FFF2-40B4-BE49-F238E27FC236}">
                <a16:creationId xmlns:a16="http://schemas.microsoft.com/office/drawing/2014/main" id="{88ED1A06-0E88-9624-A513-8C3BEBA22051}"/>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53CAAB3F-4A0F-7A7C-AB54-4A0B89F5AB07}"/>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11</a:t>
            </a:fld>
            <a:endParaRPr lang="en-GB"/>
          </a:p>
        </p:txBody>
      </p:sp>
    </p:spTree>
    <p:extLst>
      <p:ext uri="{BB962C8B-B14F-4D97-AF65-F5344CB8AC3E}">
        <p14:creationId xmlns:p14="http://schemas.microsoft.com/office/powerpoint/2010/main" val="80546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a:extLst>
              <a:ext uri="{FF2B5EF4-FFF2-40B4-BE49-F238E27FC236}">
                <a16:creationId xmlns:a16="http://schemas.microsoft.com/office/drawing/2014/main" id="{77B6A302-85ED-37C0-668E-1450B9B58FF4}"/>
              </a:ext>
            </a:extLst>
          </p:cNvPr>
          <p:cNvSpPr>
            <a:spLocks noGrp="1"/>
          </p:cNvSpPr>
          <p:nvPr>
            <p:ph type="body" sz="quarter" idx="111"/>
          </p:nvPr>
        </p:nvSpPr>
        <p:spPr/>
        <p:txBody>
          <a:bodyPr/>
          <a:lstStyle/>
          <a:p>
            <a:endParaRPr lang="en-US"/>
          </a:p>
        </p:txBody>
      </p:sp>
      <p:sp>
        <p:nvSpPr>
          <p:cNvPr id="27" name="Date Placeholder 2">
            <a:extLst>
              <a:ext uri="{FF2B5EF4-FFF2-40B4-BE49-F238E27FC236}">
                <a16:creationId xmlns:a16="http://schemas.microsoft.com/office/drawing/2014/main" id="{3D950FD8-22C0-A056-D768-7166C4478C50}"/>
              </a:ext>
            </a:extLst>
          </p:cNvPr>
          <p:cNvSpPr>
            <a:spLocks noGrp="1"/>
          </p:cNvSpPr>
          <p:nvPr>
            <p:ph type="dt" sz="half" idx="20"/>
          </p:nvPr>
        </p:nvSpPr>
        <p:spPr/>
        <p:txBody>
          <a:bodyPr/>
          <a:lstStyle/>
          <a:p>
            <a:endParaRPr lang="en-GB"/>
          </a:p>
        </p:txBody>
      </p:sp>
      <p:sp>
        <p:nvSpPr>
          <p:cNvPr id="20" name="Title 3">
            <a:extLst>
              <a:ext uri="{FF2B5EF4-FFF2-40B4-BE49-F238E27FC236}">
                <a16:creationId xmlns:a16="http://schemas.microsoft.com/office/drawing/2014/main" id="{F6BE0C07-E7A7-9214-12B4-9C5B78FD0FDD}"/>
              </a:ext>
            </a:extLst>
          </p:cNvPr>
          <p:cNvSpPr>
            <a:spLocks noGrp="1"/>
          </p:cNvSpPr>
          <p:nvPr>
            <p:ph type="title"/>
          </p:nvPr>
        </p:nvSpPr>
        <p:spPr/>
        <p:txBody>
          <a:bodyPr wrap="square" anchor="t">
            <a:normAutofit/>
          </a:bodyPr>
          <a:lstStyle/>
          <a:p>
            <a:r>
              <a:rPr lang="en-US" dirty="0"/>
              <a:t>Common symptoms in similar indications</a:t>
            </a:r>
          </a:p>
        </p:txBody>
      </p:sp>
      <p:graphicFrame>
        <p:nvGraphicFramePr>
          <p:cNvPr id="7" name="Content Placeholder 6">
            <a:extLst>
              <a:ext uri="{FF2B5EF4-FFF2-40B4-BE49-F238E27FC236}">
                <a16:creationId xmlns:a16="http://schemas.microsoft.com/office/drawing/2014/main" id="{C381F5F2-6CFF-DC78-6DF6-6C0C1AFCC604}"/>
              </a:ext>
            </a:extLst>
          </p:cNvPr>
          <p:cNvGraphicFramePr>
            <a:graphicFrameLocks noGrp="1"/>
          </p:cNvGraphicFramePr>
          <p:nvPr>
            <p:ph sz="quarter" idx="19"/>
          </p:nvPr>
        </p:nvGraphicFramePr>
        <p:xfrm>
          <a:off x="5486400" y="836112"/>
          <a:ext cx="6096002" cy="4933406"/>
        </p:xfrm>
        <a:graphic>
          <a:graphicData uri="http://schemas.openxmlformats.org/drawingml/2006/table">
            <a:tbl>
              <a:tblPr firstRow="1" bandRow="1">
                <a:tableStyleId>{3B4B98B0-60AC-42C2-AFA5-B58CD77FA1E5}</a:tableStyleId>
              </a:tblPr>
              <a:tblGrid>
                <a:gridCol w="1522454">
                  <a:extLst>
                    <a:ext uri="{9D8B030D-6E8A-4147-A177-3AD203B41FA5}">
                      <a16:colId xmlns:a16="http://schemas.microsoft.com/office/drawing/2014/main" val="1959516756"/>
                    </a:ext>
                  </a:extLst>
                </a:gridCol>
                <a:gridCol w="1560333">
                  <a:extLst>
                    <a:ext uri="{9D8B030D-6E8A-4147-A177-3AD203B41FA5}">
                      <a16:colId xmlns:a16="http://schemas.microsoft.com/office/drawing/2014/main" val="3136484612"/>
                    </a:ext>
                  </a:extLst>
                </a:gridCol>
                <a:gridCol w="1495094">
                  <a:extLst>
                    <a:ext uri="{9D8B030D-6E8A-4147-A177-3AD203B41FA5}">
                      <a16:colId xmlns:a16="http://schemas.microsoft.com/office/drawing/2014/main" val="1990359423"/>
                    </a:ext>
                  </a:extLst>
                </a:gridCol>
                <a:gridCol w="1518121">
                  <a:extLst>
                    <a:ext uri="{9D8B030D-6E8A-4147-A177-3AD203B41FA5}">
                      <a16:colId xmlns:a16="http://schemas.microsoft.com/office/drawing/2014/main" val="2764274549"/>
                    </a:ext>
                  </a:extLst>
                </a:gridCol>
              </a:tblGrid>
              <a:tr h="364682">
                <a:tc>
                  <a:txBody>
                    <a:bodyPr/>
                    <a:lstStyle/>
                    <a:p>
                      <a:r>
                        <a:rPr lang="en-ES" sz="1600"/>
                        <a:t>Disorder</a:t>
                      </a:r>
                    </a:p>
                  </a:txBody>
                  <a:tcPr marL="81830" marR="81830" marT="40915" marB="40915"/>
                </a:tc>
                <a:tc>
                  <a:txBody>
                    <a:bodyPr/>
                    <a:lstStyle/>
                    <a:p>
                      <a:r>
                        <a:rPr lang="en-ES" sz="1600"/>
                        <a:t>Muscle</a:t>
                      </a:r>
                    </a:p>
                  </a:txBody>
                  <a:tcPr marL="81830" marR="81830" marT="40915" marB="40915"/>
                </a:tc>
                <a:tc>
                  <a:txBody>
                    <a:bodyPr/>
                    <a:lstStyle/>
                    <a:p>
                      <a:r>
                        <a:rPr lang="en-ES" sz="1600"/>
                        <a:t>Voice</a:t>
                      </a:r>
                    </a:p>
                  </a:txBody>
                  <a:tcPr marL="81830" marR="81830" marT="40915" marB="40915"/>
                </a:tc>
                <a:tc>
                  <a:txBody>
                    <a:bodyPr/>
                    <a:lstStyle/>
                    <a:p>
                      <a:r>
                        <a:rPr lang="en-ES" sz="1600"/>
                        <a:t>Respiratory</a:t>
                      </a:r>
                    </a:p>
                  </a:txBody>
                  <a:tcPr marL="81830" marR="81830" marT="40915" marB="40915"/>
                </a:tc>
                <a:extLst>
                  <a:ext uri="{0D108BD9-81ED-4DB2-BD59-A6C34878D82A}">
                    <a16:rowId xmlns:a16="http://schemas.microsoft.com/office/drawing/2014/main" val="1618908695"/>
                  </a:ext>
                </a:extLst>
              </a:tr>
              <a:tr h="863830">
                <a:tc>
                  <a:txBody>
                    <a:bodyPr/>
                    <a:lstStyle/>
                    <a:p>
                      <a:r>
                        <a:rPr lang="en-ES" sz="1600" b="1">
                          <a:solidFill>
                            <a:schemeClr val="accent2"/>
                          </a:solidFill>
                        </a:rPr>
                        <a:t>gMG</a:t>
                      </a:r>
                    </a:p>
                  </a:txBody>
                  <a:tcPr marL="81830" marR="81830" marT="40915" marB="40915"/>
                </a:tc>
                <a:tc>
                  <a:txBody>
                    <a:bodyPr/>
                    <a:lstStyle/>
                    <a:p>
                      <a:r>
                        <a:rPr lang="en-ES" sz="1600"/>
                        <a:t>Muscle weakness</a:t>
                      </a:r>
                    </a:p>
                  </a:txBody>
                  <a:tcPr marL="81830" marR="81830" marT="40915" marB="40915"/>
                </a:tc>
                <a:tc>
                  <a:txBody>
                    <a:bodyPr/>
                    <a:lstStyle/>
                    <a:p>
                      <a:r>
                        <a:rPr lang="en-ES" sz="1600"/>
                        <a:t>Hoarness, etc …</a:t>
                      </a:r>
                    </a:p>
                  </a:txBody>
                  <a:tcPr marL="81830" marR="81830" marT="40915" marB="40915"/>
                </a:tc>
                <a:tc>
                  <a:txBody>
                    <a:bodyPr/>
                    <a:lstStyle/>
                    <a:p>
                      <a:r>
                        <a:rPr lang="en-ES" sz="1600"/>
                        <a:t>Dyspnoea, respiratory failure</a:t>
                      </a:r>
                    </a:p>
                  </a:txBody>
                  <a:tcPr marL="81830" marR="81830" marT="40915" marB="40915"/>
                </a:tc>
                <a:extLst>
                  <a:ext uri="{0D108BD9-81ED-4DB2-BD59-A6C34878D82A}">
                    <a16:rowId xmlns:a16="http://schemas.microsoft.com/office/drawing/2014/main" val="2947405840"/>
                  </a:ext>
                </a:extLst>
              </a:tr>
              <a:tr h="614256">
                <a:tc>
                  <a:txBody>
                    <a:bodyPr/>
                    <a:lstStyle/>
                    <a:p>
                      <a:r>
                        <a:rPr lang="en-ES" sz="1600" b="1">
                          <a:solidFill>
                            <a:schemeClr val="accent2"/>
                          </a:solidFill>
                        </a:rPr>
                        <a:t>NF1</a:t>
                      </a:r>
                    </a:p>
                  </a:txBody>
                  <a:tcPr marL="81830" marR="81830" marT="40915" marB="40915"/>
                </a:tc>
                <a:tc>
                  <a:txBody>
                    <a:bodyPr/>
                    <a:lstStyle/>
                    <a:p>
                      <a:r>
                        <a:rPr lang="en-ES" sz="1600"/>
                        <a:t>Muscle weakness</a:t>
                      </a:r>
                    </a:p>
                  </a:txBody>
                  <a:tcPr marL="81830" marR="81830" marT="40915" marB="40915"/>
                </a:tc>
                <a:tc>
                  <a:txBody>
                    <a:bodyPr/>
                    <a:lstStyle/>
                    <a:p>
                      <a:r>
                        <a:rPr lang="en-ES" sz="1600"/>
                        <a:t>*</a:t>
                      </a:r>
                    </a:p>
                  </a:txBody>
                  <a:tcPr marL="81830" marR="81830" marT="40915" marB="40915"/>
                </a:tc>
                <a:tc>
                  <a:txBody>
                    <a:bodyPr/>
                    <a:lstStyle/>
                    <a:p>
                      <a:r>
                        <a:rPr lang="en-ES" sz="1600"/>
                        <a:t>Breathing problems *</a:t>
                      </a:r>
                    </a:p>
                  </a:txBody>
                  <a:tcPr marL="81830" marR="81830" marT="40915" marB="40915"/>
                </a:tc>
                <a:extLst>
                  <a:ext uri="{0D108BD9-81ED-4DB2-BD59-A6C34878D82A}">
                    <a16:rowId xmlns:a16="http://schemas.microsoft.com/office/drawing/2014/main" val="2554565705"/>
                  </a:ext>
                </a:extLst>
              </a:tr>
              <a:tr h="1113404">
                <a:tc>
                  <a:txBody>
                    <a:bodyPr/>
                    <a:lstStyle/>
                    <a:p>
                      <a:r>
                        <a:rPr lang="en-ES" sz="1600" b="1">
                          <a:solidFill>
                            <a:schemeClr val="accent2"/>
                          </a:solidFill>
                        </a:rPr>
                        <a:t>HPP</a:t>
                      </a:r>
                    </a:p>
                  </a:txBody>
                  <a:tcPr marL="81830" marR="81830" marT="40915" marB="40915"/>
                </a:tc>
                <a:tc>
                  <a:txBody>
                    <a:bodyPr/>
                    <a:lstStyle/>
                    <a:p>
                      <a:r>
                        <a:rPr lang="en-ES" sz="1600"/>
                        <a:t>Muscle stiffness, weakness and pain</a:t>
                      </a:r>
                    </a:p>
                  </a:txBody>
                  <a:tcPr marL="81830" marR="81830" marT="40915" marB="40915"/>
                </a:tc>
                <a:tc>
                  <a:txBody>
                    <a:bodyPr/>
                    <a:lstStyle/>
                    <a:p>
                      <a:r>
                        <a:rPr lang="en-ES" sz="1600"/>
                        <a:t>Secondary to neurological symptoms **</a:t>
                      </a:r>
                    </a:p>
                  </a:txBody>
                  <a:tcPr marL="81830" marR="81830" marT="40915" marB="40915"/>
                </a:tc>
                <a:tc>
                  <a:txBody>
                    <a:bodyPr/>
                    <a:lstStyle/>
                    <a:p>
                      <a:r>
                        <a:rPr lang="en-ES" sz="1600"/>
                        <a:t>Breathing difficulties and respiratory failure</a:t>
                      </a:r>
                    </a:p>
                  </a:txBody>
                  <a:tcPr marL="81830" marR="81830" marT="40915" marB="40915"/>
                </a:tc>
                <a:extLst>
                  <a:ext uri="{0D108BD9-81ED-4DB2-BD59-A6C34878D82A}">
                    <a16:rowId xmlns:a16="http://schemas.microsoft.com/office/drawing/2014/main" val="830901298"/>
                  </a:ext>
                </a:extLst>
              </a:tr>
              <a:tr h="1113404">
                <a:tc>
                  <a:txBody>
                    <a:bodyPr/>
                    <a:lstStyle/>
                    <a:p>
                      <a:r>
                        <a:rPr lang="en-ES" sz="1600" b="1">
                          <a:solidFill>
                            <a:schemeClr val="accent2"/>
                          </a:solidFill>
                        </a:rPr>
                        <a:t>Amyloidosis</a:t>
                      </a:r>
                    </a:p>
                  </a:txBody>
                  <a:tcPr marL="81830" marR="81830" marT="40915" marB="40915"/>
                </a:tc>
                <a:tc>
                  <a:txBody>
                    <a:bodyPr/>
                    <a:lstStyle/>
                    <a:p>
                      <a:r>
                        <a:rPr lang="en-ES" sz="1600"/>
                        <a:t>Muscle weakness</a:t>
                      </a:r>
                    </a:p>
                  </a:txBody>
                  <a:tcPr marL="81830" marR="81830" marT="40915" marB="40915"/>
                </a:tc>
                <a:tc>
                  <a:txBody>
                    <a:bodyPr/>
                    <a:lstStyle/>
                    <a:p>
                      <a:r>
                        <a:rPr lang="en-ES" sz="1600"/>
                        <a:t>Hoarness</a:t>
                      </a:r>
                    </a:p>
                  </a:txBody>
                  <a:tcPr marL="81830" marR="81830" marT="40915" marB="40915"/>
                </a:tc>
                <a:tc>
                  <a:txBody>
                    <a:bodyPr/>
                    <a:lstStyle/>
                    <a:p>
                      <a:r>
                        <a:rPr lang="en-ES" sz="1600"/>
                        <a:t>Dyspnoea, secondary difficulties (cardiac) ***</a:t>
                      </a:r>
                    </a:p>
                  </a:txBody>
                  <a:tcPr marL="81830" marR="81830" marT="40915" marB="40915"/>
                </a:tc>
                <a:extLst>
                  <a:ext uri="{0D108BD9-81ED-4DB2-BD59-A6C34878D82A}">
                    <a16:rowId xmlns:a16="http://schemas.microsoft.com/office/drawing/2014/main" val="300330604"/>
                  </a:ext>
                </a:extLst>
              </a:tr>
              <a:tr h="863830">
                <a:tc>
                  <a:txBody>
                    <a:bodyPr/>
                    <a:lstStyle/>
                    <a:p>
                      <a:r>
                        <a:rPr lang="en-ES" sz="1600"/>
                        <a:t>Others? </a:t>
                      </a:r>
                      <a:r>
                        <a:rPr lang="en-GB" sz="1600"/>
                        <a:t>E</a:t>
                      </a:r>
                      <a:r>
                        <a:rPr lang="en-ES" sz="1600"/>
                        <a:t>x: </a:t>
                      </a:r>
                      <a:r>
                        <a:rPr lang="en-GB" sz="1600"/>
                        <a:t>M</a:t>
                      </a:r>
                      <a:r>
                        <a:rPr lang="en-ES" sz="1600"/>
                        <a:t>itochondrial, etc … </a:t>
                      </a:r>
                    </a:p>
                  </a:txBody>
                  <a:tcPr marL="81830" marR="81830" marT="40915" marB="40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sz="1600"/>
                        <a:t>Muscle weakness</a:t>
                      </a:r>
                    </a:p>
                    <a:p>
                      <a:endParaRPr lang="en-ES" sz="1600"/>
                    </a:p>
                  </a:txBody>
                  <a:tcPr marL="81830" marR="81830" marT="40915" marB="409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sz="1600" dirty="0"/>
                        <a:t>Muscle weakness</a:t>
                      </a:r>
                    </a:p>
                  </a:txBody>
                  <a:tcPr marL="81830" marR="81830" marT="40915" marB="40915"/>
                </a:tc>
                <a:tc>
                  <a:txBody>
                    <a:bodyPr/>
                    <a:lstStyle/>
                    <a:p>
                      <a:endParaRPr lang="en-ES" sz="1600"/>
                    </a:p>
                  </a:txBody>
                  <a:tcPr marL="81830" marR="81830" marT="40915" marB="40915"/>
                </a:tc>
                <a:extLst>
                  <a:ext uri="{0D108BD9-81ED-4DB2-BD59-A6C34878D82A}">
                    <a16:rowId xmlns:a16="http://schemas.microsoft.com/office/drawing/2014/main" val="3657975035"/>
                  </a:ext>
                </a:extLst>
              </a:tr>
            </a:tbl>
          </a:graphicData>
        </a:graphic>
      </p:graphicFrame>
      <p:sp>
        <p:nvSpPr>
          <p:cNvPr id="6" name="Slide Number Placeholder 5">
            <a:extLst>
              <a:ext uri="{FF2B5EF4-FFF2-40B4-BE49-F238E27FC236}">
                <a16:creationId xmlns:a16="http://schemas.microsoft.com/office/drawing/2014/main" id="{C5DDC051-B61C-3D3D-38AA-FDD4FDE8981A}"/>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12</a:t>
            </a:fld>
            <a:endParaRPr lang="en-GB"/>
          </a:p>
        </p:txBody>
      </p:sp>
    </p:spTree>
    <p:extLst>
      <p:ext uri="{BB962C8B-B14F-4D97-AF65-F5344CB8AC3E}">
        <p14:creationId xmlns:p14="http://schemas.microsoft.com/office/powerpoint/2010/main" val="50718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97665-31C4-13C0-8427-E58EB48383B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F937CF6D-69FD-3F37-715D-3717E579632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A8253E6A-D4D9-94F6-51E6-1DEF8296CAC5}"/>
              </a:ext>
            </a:extLst>
          </p:cNvPr>
          <p:cNvSpPr>
            <a:spLocks noGrp="1"/>
          </p:cNvSpPr>
          <p:nvPr>
            <p:ph type="title"/>
          </p:nvPr>
        </p:nvSpPr>
        <p:spPr/>
        <p:txBody>
          <a:bodyPr/>
          <a:lstStyle/>
          <a:p>
            <a:r>
              <a:rPr lang="en-ES" dirty="0"/>
              <a:t>Companies / Startups</a:t>
            </a:r>
          </a:p>
        </p:txBody>
      </p:sp>
      <p:graphicFrame>
        <p:nvGraphicFramePr>
          <p:cNvPr id="7" name="Content Placeholder 6">
            <a:extLst>
              <a:ext uri="{FF2B5EF4-FFF2-40B4-BE49-F238E27FC236}">
                <a16:creationId xmlns:a16="http://schemas.microsoft.com/office/drawing/2014/main" id="{D7F1D485-D648-ACE6-DDD4-746113B49C47}"/>
              </a:ext>
            </a:extLst>
          </p:cNvPr>
          <p:cNvGraphicFramePr>
            <a:graphicFrameLocks noGrp="1"/>
          </p:cNvGraphicFramePr>
          <p:nvPr>
            <p:ph sz="quarter" idx="19"/>
          </p:nvPr>
        </p:nvGraphicFramePr>
        <p:xfrm>
          <a:off x="5091544" y="403812"/>
          <a:ext cx="6951519" cy="5201920"/>
        </p:xfrm>
        <a:graphic>
          <a:graphicData uri="http://schemas.openxmlformats.org/drawingml/2006/table">
            <a:tbl>
              <a:tblPr firstRow="1" bandRow="1">
                <a:tableStyleId>{3B4B98B0-60AC-42C2-AFA5-B58CD77FA1E5}</a:tableStyleId>
              </a:tblPr>
              <a:tblGrid>
                <a:gridCol w="1278083">
                  <a:extLst>
                    <a:ext uri="{9D8B030D-6E8A-4147-A177-3AD203B41FA5}">
                      <a16:colId xmlns:a16="http://schemas.microsoft.com/office/drawing/2014/main" val="2428173141"/>
                    </a:ext>
                  </a:extLst>
                </a:gridCol>
                <a:gridCol w="2202873">
                  <a:extLst>
                    <a:ext uri="{9D8B030D-6E8A-4147-A177-3AD203B41FA5}">
                      <a16:colId xmlns:a16="http://schemas.microsoft.com/office/drawing/2014/main" val="4257486070"/>
                    </a:ext>
                  </a:extLst>
                </a:gridCol>
                <a:gridCol w="3470563">
                  <a:extLst>
                    <a:ext uri="{9D8B030D-6E8A-4147-A177-3AD203B41FA5}">
                      <a16:colId xmlns:a16="http://schemas.microsoft.com/office/drawing/2014/main" val="2074509606"/>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3771819974"/>
                  </a:ext>
                </a:extLst>
              </a:tr>
              <a:tr h="370840">
                <a:tc>
                  <a:txBody>
                    <a:bodyPr/>
                    <a:lstStyle/>
                    <a:p>
                      <a:r>
                        <a:rPr lang="en-ES" sz="1100" b="1" dirty="0">
                          <a:solidFill>
                            <a:schemeClr val="accent2"/>
                          </a:solidFill>
                        </a:rPr>
                        <a:t>Canary Speech</a:t>
                      </a:r>
                    </a:p>
                  </a:txBody>
                  <a:tcPr/>
                </a:tc>
                <a:tc>
                  <a:txBody>
                    <a:bodyPr/>
                    <a:lstStyle/>
                    <a:p>
                      <a:r>
                        <a:rPr lang="en-GB" sz="1100" dirty="0"/>
                        <a:t>https://</a:t>
                      </a:r>
                      <a:r>
                        <a:rPr lang="en-GB" sz="1100" dirty="0" err="1"/>
                        <a:t>canaryspeech.com</a:t>
                      </a:r>
                      <a:endParaRPr lang="en-ES" sz="1100" dirty="0"/>
                    </a:p>
                  </a:txBody>
                  <a:tcPr/>
                </a:tc>
                <a:tc>
                  <a:txBody>
                    <a:bodyPr/>
                    <a:lstStyle/>
                    <a:p>
                      <a:pPr algn="just"/>
                      <a:r>
                        <a:rPr lang="en-GB" sz="1100" b="0" i="0" u="none" strike="noStrike" kern="1200" dirty="0">
                          <a:solidFill>
                            <a:schemeClr val="tx1"/>
                          </a:solidFill>
                          <a:effectLst/>
                          <a:latin typeface="+mn-lt"/>
                          <a:ea typeface="+mn-ea"/>
                          <a:cs typeface="+mn-cs"/>
                        </a:rPr>
                        <a:t>Canary Speech’s vocal biomarker technology unlocks voice as a vital sign, leading a new era of machine learning in healthcare. </a:t>
                      </a:r>
                      <a:endParaRPr lang="en-ES" sz="1100" dirty="0"/>
                    </a:p>
                  </a:txBody>
                  <a:tcPr/>
                </a:tc>
                <a:extLst>
                  <a:ext uri="{0D108BD9-81ED-4DB2-BD59-A6C34878D82A}">
                    <a16:rowId xmlns:a16="http://schemas.microsoft.com/office/drawing/2014/main" val="3134192618"/>
                  </a:ext>
                </a:extLst>
              </a:tr>
              <a:tr h="421919">
                <a:tc>
                  <a:txBody>
                    <a:bodyPr/>
                    <a:lstStyle/>
                    <a:p>
                      <a:r>
                        <a:rPr lang="en-ES" sz="1100" b="1" dirty="0">
                          <a:solidFill>
                            <a:schemeClr val="accent2"/>
                          </a:solidFill>
                          <a:latin typeface="+mn-lt"/>
                        </a:rPr>
                        <a:t>VoiceMed</a:t>
                      </a:r>
                    </a:p>
                  </a:txBody>
                  <a:tcPr/>
                </a:tc>
                <a:tc>
                  <a:txBody>
                    <a:bodyPr/>
                    <a:lstStyle/>
                    <a:p>
                      <a:r>
                        <a:rPr lang="en-GB" sz="1100" dirty="0">
                          <a:latin typeface="+mn-lt"/>
                        </a:rPr>
                        <a:t>https://</a:t>
                      </a:r>
                      <a:r>
                        <a:rPr lang="en-GB" sz="1100" dirty="0" err="1">
                          <a:latin typeface="+mn-lt"/>
                        </a:rPr>
                        <a:t>www.voicemed.io</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Acoustic analysis of voice and breath to measure multiple innovative biomarkers—for lung health, fitness, and more. Powered by advanced </a:t>
                      </a:r>
                      <a:r>
                        <a:rPr lang="en-GB" sz="1100" b="1" i="0" kern="1200" dirty="0">
                          <a:solidFill>
                            <a:schemeClr val="tx1"/>
                          </a:solidFill>
                          <a:effectLst/>
                          <a:latin typeface="+mn-lt"/>
                          <a:ea typeface="+mn-ea"/>
                          <a:cs typeface="+mn-cs"/>
                        </a:rPr>
                        <a:t>AI and deep-tech innovation</a:t>
                      </a:r>
                      <a:r>
                        <a:rPr lang="en-GB" sz="1100" b="0" i="0" kern="1200" dirty="0">
                          <a:solidFill>
                            <a:schemeClr val="tx1"/>
                          </a:solidFill>
                          <a:effectLst/>
                          <a:latin typeface="+mn-lt"/>
                          <a:ea typeface="+mn-ea"/>
                          <a:cs typeface="+mn-cs"/>
                        </a:rPr>
                        <a:t>.</a:t>
                      </a:r>
                      <a:endParaRPr lang="en-ES" sz="1100" dirty="0">
                        <a:latin typeface="+mn-lt"/>
                      </a:endParaRPr>
                    </a:p>
                  </a:txBody>
                  <a:tcPr/>
                </a:tc>
                <a:extLst>
                  <a:ext uri="{0D108BD9-81ED-4DB2-BD59-A6C34878D82A}">
                    <a16:rowId xmlns:a16="http://schemas.microsoft.com/office/drawing/2014/main" val="3922211926"/>
                  </a:ext>
                </a:extLst>
              </a:tr>
              <a:tr h="370840">
                <a:tc>
                  <a:txBody>
                    <a:bodyPr/>
                    <a:lstStyle/>
                    <a:p>
                      <a:r>
                        <a:rPr lang="en-ES" sz="1100" b="1" dirty="0">
                          <a:solidFill>
                            <a:schemeClr val="accent2"/>
                          </a:solidFill>
                          <a:latin typeface="+mn-lt"/>
                        </a:rPr>
                        <a:t>ModalityAI</a:t>
                      </a:r>
                    </a:p>
                  </a:txBody>
                  <a:tcPr/>
                </a:tc>
                <a:tc>
                  <a:txBody>
                    <a:bodyPr/>
                    <a:lstStyle/>
                    <a:p>
                      <a:r>
                        <a:rPr lang="en-GB" sz="1100" dirty="0">
                          <a:latin typeface="+mn-lt"/>
                        </a:rPr>
                        <a:t>https://</a:t>
                      </a:r>
                      <a:r>
                        <a:rPr lang="en-GB" sz="1100" dirty="0" err="1">
                          <a:latin typeface="+mn-lt"/>
                        </a:rPr>
                        <a:t>modality.ai</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Modality.AI</a:t>
                      </a:r>
                      <a:r>
                        <a:rPr lang="en-GB" sz="1100" b="0" i="0" kern="1200" dirty="0">
                          <a:solidFill>
                            <a:schemeClr val="tx1"/>
                          </a:solidFill>
                          <a:effectLst/>
                          <a:latin typeface="+mn-lt"/>
                          <a:ea typeface="+mn-ea"/>
                          <a:cs typeface="+mn-cs"/>
                        </a:rPr>
                        <a:t>, Inc. has developed the first automated, clinically validated, multimodal system to assess neurological and psychiatric states, in clinic and remotely. </a:t>
                      </a:r>
                      <a:endParaRPr lang="en-ES" sz="1100" dirty="0">
                        <a:latin typeface="+mn-lt"/>
                      </a:endParaRPr>
                    </a:p>
                  </a:txBody>
                  <a:tcPr/>
                </a:tc>
                <a:extLst>
                  <a:ext uri="{0D108BD9-81ED-4DB2-BD59-A6C34878D82A}">
                    <a16:rowId xmlns:a16="http://schemas.microsoft.com/office/drawing/2014/main" val="3322100941"/>
                  </a:ext>
                </a:extLst>
              </a:tr>
              <a:tr h="370840">
                <a:tc>
                  <a:txBody>
                    <a:bodyPr/>
                    <a:lstStyle/>
                    <a:p>
                      <a:r>
                        <a:rPr lang="en-ES" sz="1100" b="1" dirty="0">
                          <a:solidFill>
                            <a:schemeClr val="accent2"/>
                          </a:solidFill>
                          <a:latin typeface="+mn-lt"/>
                        </a:rPr>
                        <a:t>Vocadian</a:t>
                      </a:r>
                    </a:p>
                  </a:txBody>
                  <a:tcPr/>
                </a:tc>
                <a:tc>
                  <a:txBody>
                    <a:bodyPr/>
                    <a:lstStyle/>
                    <a:p>
                      <a:r>
                        <a:rPr lang="en-GB" sz="1100" dirty="0">
                          <a:latin typeface="+mn-lt"/>
                        </a:rPr>
                        <a:t>https://</a:t>
                      </a:r>
                      <a:r>
                        <a:rPr lang="en-GB" sz="1100" dirty="0" err="1">
                          <a:latin typeface="+mn-lt"/>
                        </a:rPr>
                        <a:t>www.vocadian.ai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Empowering safer, smarter workplaces, we deliver a cutting-edge voice-based tool that assesses and predicts fatigue in real-time</a:t>
                      </a:r>
                      <a:endParaRPr lang="en-ES" sz="1100" dirty="0">
                        <a:latin typeface="+mn-lt"/>
                      </a:endParaRPr>
                    </a:p>
                  </a:txBody>
                  <a:tcPr/>
                </a:tc>
                <a:extLst>
                  <a:ext uri="{0D108BD9-81ED-4DB2-BD59-A6C34878D82A}">
                    <a16:rowId xmlns:a16="http://schemas.microsoft.com/office/drawing/2014/main" val="2124013252"/>
                  </a:ext>
                </a:extLst>
              </a:tr>
              <a:tr h="370840">
                <a:tc>
                  <a:txBody>
                    <a:bodyPr/>
                    <a:lstStyle/>
                    <a:p>
                      <a:r>
                        <a:rPr lang="en-ES" sz="1100" b="1" dirty="0">
                          <a:solidFill>
                            <a:schemeClr val="accent2"/>
                          </a:solidFill>
                          <a:latin typeface="+mn-lt"/>
                        </a:rPr>
                        <a:t>UHURA BIONICS</a:t>
                      </a:r>
                    </a:p>
                  </a:txBody>
                  <a:tcPr/>
                </a:tc>
                <a:tc>
                  <a:txBody>
                    <a:bodyPr/>
                    <a:lstStyle/>
                    <a:p>
                      <a:r>
                        <a:rPr lang="en-GB" sz="1100" dirty="0">
                          <a:latin typeface="+mn-lt"/>
                        </a:rPr>
                        <a:t>https://</a:t>
                      </a:r>
                      <a:r>
                        <a:rPr lang="en-GB" sz="1100" dirty="0" err="1">
                          <a:latin typeface="+mn-lt"/>
                        </a:rPr>
                        <a:t>www.uhura.pl</a:t>
                      </a:r>
                      <a:r>
                        <a:rPr lang="en-GB" sz="1100" dirty="0">
                          <a:latin typeface="+mn-lt"/>
                        </a:rPr>
                        <a:t>/</a:t>
                      </a:r>
                      <a:r>
                        <a:rPr lang="en-GB" sz="1100" dirty="0" err="1">
                          <a:latin typeface="+mn-lt"/>
                        </a:rPr>
                        <a:t>en</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Uhura Bionics has set itself the goal of finding solution for atypical speech in voice and speech disorders for more than 136 million people worldwide.</a:t>
                      </a:r>
                      <a:endParaRPr lang="en-ES" sz="1100" dirty="0">
                        <a:latin typeface="+mn-lt"/>
                      </a:endParaRPr>
                    </a:p>
                  </a:txBody>
                  <a:tcPr/>
                </a:tc>
                <a:extLst>
                  <a:ext uri="{0D108BD9-81ED-4DB2-BD59-A6C34878D82A}">
                    <a16:rowId xmlns:a16="http://schemas.microsoft.com/office/drawing/2014/main" val="3371642532"/>
                  </a:ext>
                </a:extLst>
              </a:tr>
              <a:tr h="370840">
                <a:tc>
                  <a:txBody>
                    <a:bodyPr/>
                    <a:lstStyle/>
                    <a:p>
                      <a:r>
                        <a:rPr lang="en-ES" sz="1100" b="1" dirty="0">
                          <a:solidFill>
                            <a:schemeClr val="accent2"/>
                          </a:solidFill>
                          <a:latin typeface="+mn-lt"/>
                        </a:rPr>
                        <a:t>Noah Labs</a:t>
                      </a:r>
                    </a:p>
                  </a:txBody>
                  <a:tcPr/>
                </a:tc>
                <a:tc>
                  <a:txBody>
                    <a:bodyPr/>
                    <a:lstStyle/>
                    <a:p>
                      <a:r>
                        <a:rPr lang="en-GB" sz="1100" dirty="0">
                          <a:latin typeface="+mn-lt"/>
                        </a:rPr>
                        <a:t>https://</a:t>
                      </a:r>
                      <a:r>
                        <a:rPr lang="en-GB" sz="1100" dirty="0" err="1">
                          <a:latin typeface="+mn-lt"/>
                        </a:rPr>
                        <a:t>www.noah-labs.com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At Noah Labs, we empower patients with cardiovascular conditions to live healthier, longer lives by developing voice-based biomarkers for early detection and enabling the most accessible remote monitoring.</a:t>
                      </a:r>
                      <a:endParaRPr lang="en-ES" sz="1100" dirty="0">
                        <a:latin typeface="+mn-lt"/>
                      </a:endParaRPr>
                    </a:p>
                  </a:txBody>
                  <a:tcPr/>
                </a:tc>
                <a:extLst>
                  <a:ext uri="{0D108BD9-81ED-4DB2-BD59-A6C34878D82A}">
                    <a16:rowId xmlns:a16="http://schemas.microsoft.com/office/drawing/2014/main" val="2119547275"/>
                  </a:ext>
                </a:extLst>
              </a:tr>
              <a:tr h="370840">
                <a:tc>
                  <a:txBody>
                    <a:bodyPr/>
                    <a:lstStyle/>
                    <a:p>
                      <a:r>
                        <a:rPr lang="en-ES" sz="1100" b="1" dirty="0">
                          <a:solidFill>
                            <a:schemeClr val="accent2"/>
                          </a:solidFill>
                          <a:latin typeface="+mn-lt"/>
                        </a:rPr>
                        <a:t>Kintsugi</a:t>
                      </a:r>
                    </a:p>
                  </a:txBody>
                  <a:tcPr/>
                </a:tc>
                <a:tc>
                  <a:txBody>
                    <a:bodyPr/>
                    <a:lstStyle/>
                    <a:p>
                      <a:r>
                        <a:rPr lang="en-GB" sz="1100" dirty="0">
                          <a:latin typeface="+mn-lt"/>
                        </a:rPr>
                        <a:t>https://</a:t>
                      </a:r>
                      <a:r>
                        <a:rPr lang="en-GB" sz="1100" dirty="0" err="1">
                          <a:latin typeface="+mn-lt"/>
                        </a:rPr>
                        <a:t>www.kintsugihealth.com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We train and validate our voice biomarker AI models by conducting clinical trials with prestigious academic institutions and collaborating with top experts and research partners in healthcare. </a:t>
                      </a:r>
                      <a:endParaRPr lang="en-ES" sz="1100" dirty="0">
                        <a:latin typeface="+mn-lt"/>
                      </a:endParaRPr>
                    </a:p>
                  </a:txBody>
                  <a:tcPr/>
                </a:tc>
                <a:extLst>
                  <a:ext uri="{0D108BD9-81ED-4DB2-BD59-A6C34878D82A}">
                    <a16:rowId xmlns:a16="http://schemas.microsoft.com/office/drawing/2014/main" val="3091846835"/>
                  </a:ext>
                </a:extLst>
              </a:tr>
            </a:tbl>
          </a:graphicData>
        </a:graphic>
      </p:graphicFrame>
      <p:sp>
        <p:nvSpPr>
          <p:cNvPr id="6" name="Slide Number Placeholder 5">
            <a:extLst>
              <a:ext uri="{FF2B5EF4-FFF2-40B4-BE49-F238E27FC236}">
                <a16:creationId xmlns:a16="http://schemas.microsoft.com/office/drawing/2014/main" id="{2067CA47-6C22-0227-1607-4647FDA80A59}"/>
              </a:ext>
            </a:extLst>
          </p:cNvPr>
          <p:cNvSpPr>
            <a:spLocks noGrp="1"/>
          </p:cNvSpPr>
          <p:nvPr>
            <p:ph type="sldNum" sz="quarter" idx="22"/>
          </p:nvPr>
        </p:nvSpPr>
        <p:spPr/>
        <p:txBody>
          <a:bodyPr/>
          <a:lstStyle/>
          <a:p>
            <a:fld id="{F8E47D07-9D1E-4FE9-B31A-2F5863681021}" type="slidenum">
              <a:rPr lang="en-GB" smtClean="0"/>
              <a:pPr/>
              <a:t>13</a:t>
            </a:fld>
            <a:endParaRPr lang="en-GB"/>
          </a:p>
        </p:txBody>
      </p:sp>
    </p:spTree>
    <p:extLst>
      <p:ext uri="{BB962C8B-B14F-4D97-AF65-F5344CB8AC3E}">
        <p14:creationId xmlns:p14="http://schemas.microsoft.com/office/powerpoint/2010/main" val="3252578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EE659-D8C5-B306-D05C-1D2D49CF271D}"/>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94D0B75-1C25-A3DB-7AF9-A773600A2DE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60A7C74-87F4-8D73-22F9-1878F2898B85}"/>
              </a:ext>
            </a:extLst>
          </p:cNvPr>
          <p:cNvSpPr>
            <a:spLocks noGrp="1"/>
          </p:cNvSpPr>
          <p:nvPr>
            <p:ph type="title"/>
          </p:nvPr>
        </p:nvSpPr>
        <p:spPr/>
        <p:txBody>
          <a:bodyPr/>
          <a:lstStyle/>
          <a:p>
            <a:r>
              <a:rPr lang="en-ES" dirty="0"/>
              <a:t>Companies / Startups</a:t>
            </a:r>
          </a:p>
        </p:txBody>
      </p:sp>
      <p:sp>
        <p:nvSpPr>
          <p:cNvPr id="6" name="Slide Number Placeholder 5">
            <a:extLst>
              <a:ext uri="{FF2B5EF4-FFF2-40B4-BE49-F238E27FC236}">
                <a16:creationId xmlns:a16="http://schemas.microsoft.com/office/drawing/2014/main" id="{ACCD6189-3B05-18D1-C9D0-AD51EFB2F219}"/>
              </a:ext>
            </a:extLst>
          </p:cNvPr>
          <p:cNvSpPr>
            <a:spLocks noGrp="1"/>
          </p:cNvSpPr>
          <p:nvPr>
            <p:ph type="sldNum" sz="quarter" idx="22"/>
          </p:nvPr>
        </p:nvSpPr>
        <p:spPr/>
        <p:txBody>
          <a:bodyPr/>
          <a:lstStyle/>
          <a:p>
            <a:fld id="{F8E47D07-9D1E-4FE9-B31A-2F5863681021}" type="slidenum">
              <a:rPr lang="en-GB" smtClean="0"/>
              <a:pPr/>
              <a:t>14</a:t>
            </a:fld>
            <a:endParaRPr lang="en-GB"/>
          </a:p>
        </p:txBody>
      </p:sp>
      <p:graphicFrame>
        <p:nvGraphicFramePr>
          <p:cNvPr id="7" name="Table 6">
            <a:extLst>
              <a:ext uri="{FF2B5EF4-FFF2-40B4-BE49-F238E27FC236}">
                <a16:creationId xmlns:a16="http://schemas.microsoft.com/office/drawing/2014/main" id="{CB846C12-23C9-0553-F370-5FABAC8F577C}"/>
              </a:ext>
            </a:extLst>
          </p:cNvPr>
          <p:cNvGraphicFramePr>
            <a:graphicFrameLocks noGrp="1"/>
          </p:cNvGraphicFramePr>
          <p:nvPr/>
        </p:nvGraphicFramePr>
        <p:xfrm>
          <a:off x="5074944" y="286980"/>
          <a:ext cx="6951519" cy="5872480"/>
        </p:xfrm>
        <a:graphic>
          <a:graphicData uri="http://schemas.openxmlformats.org/drawingml/2006/table">
            <a:tbl>
              <a:tblPr firstRow="1" bandRow="1">
                <a:tableStyleId>{3B4B98B0-60AC-42C2-AFA5-B58CD77FA1E5}</a:tableStyleId>
              </a:tblPr>
              <a:tblGrid>
                <a:gridCol w="1253120">
                  <a:extLst>
                    <a:ext uri="{9D8B030D-6E8A-4147-A177-3AD203B41FA5}">
                      <a16:colId xmlns:a16="http://schemas.microsoft.com/office/drawing/2014/main" val="2802705968"/>
                    </a:ext>
                  </a:extLst>
                </a:gridCol>
                <a:gridCol w="2223654">
                  <a:extLst>
                    <a:ext uri="{9D8B030D-6E8A-4147-A177-3AD203B41FA5}">
                      <a16:colId xmlns:a16="http://schemas.microsoft.com/office/drawing/2014/main" val="1497859687"/>
                    </a:ext>
                  </a:extLst>
                </a:gridCol>
                <a:gridCol w="3474745">
                  <a:extLst>
                    <a:ext uri="{9D8B030D-6E8A-4147-A177-3AD203B41FA5}">
                      <a16:colId xmlns:a16="http://schemas.microsoft.com/office/drawing/2014/main" val="1321481858"/>
                    </a:ext>
                  </a:extLst>
                </a:gridCol>
              </a:tblGrid>
              <a:tr h="370840">
                <a:tc>
                  <a:txBody>
                    <a:bodyPr/>
                    <a:lstStyle/>
                    <a:p>
                      <a:r>
                        <a:rPr lang="en-ES" dirty="0"/>
                        <a:t>Company</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1188076187"/>
                  </a:ext>
                </a:extLst>
              </a:tr>
              <a:tr h="370840">
                <a:tc>
                  <a:txBody>
                    <a:bodyPr/>
                    <a:lstStyle/>
                    <a:p>
                      <a:r>
                        <a:rPr lang="en-ES" sz="1100" b="1" dirty="0">
                          <a:solidFill>
                            <a:schemeClr val="accent2"/>
                          </a:solidFill>
                        </a:rPr>
                        <a:t>Amplifier</a:t>
                      </a:r>
                    </a:p>
                  </a:txBody>
                  <a:tcPr/>
                </a:tc>
                <a:tc>
                  <a:txBody>
                    <a:bodyPr/>
                    <a:lstStyle/>
                    <a:p>
                      <a:r>
                        <a:rPr lang="en-GB" sz="1100" dirty="0"/>
                        <a:t>https://</a:t>
                      </a:r>
                      <a:r>
                        <a:rPr lang="en-GB" sz="1100" dirty="0" err="1"/>
                        <a:t>www.amplifierhealth.com</a:t>
                      </a:r>
                      <a:endParaRPr lang="en-ES" sz="1100" dirty="0"/>
                    </a:p>
                  </a:txBody>
                  <a:tcPr/>
                </a:tc>
                <a:tc>
                  <a:txBody>
                    <a:bodyPr/>
                    <a:lstStyle/>
                    <a:p>
                      <a:pPr algn="just"/>
                      <a:r>
                        <a:rPr lang="en-GB" sz="1100" b="0" i="0" kern="1200" dirty="0">
                          <a:solidFill>
                            <a:schemeClr val="tx1"/>
                          </a:solidFill>
                          <a:effectLst/>
                          <a:latin typeface="+mn-lt"/>
                          <a:ea typeface="+mn-ea"/>
                          <a:cs typeface="+mn-cs"/>
                        </a:rPr>
                        <a:t>Like heart rate or blood pressure, your voice holds crucial health data. Amplifier unlocks this data, turning voice into a vital sign.</a:t>
                      </a:r>
                      <a:endParaRPr lang="en-ES" sz="1100" dirty="0"/>
                    </a:p>
                  </a:txBody>
                  <a:tcPr/>
                </a:tc>
                <a:extLst>
                  <a:ext uri="{0D108BD9-81ED-4DB2-BD59-A6C34878D82A}">
                    <a16:rowId xmlns:a16="http://schemas.microsoft.com/office/drawing/2014/main" val="4025487933"/>
                  </a:ext>
                </a:extLst>
              </a:tr>
              <a:tr h="370840">
                <a:tc>
                  <a:txBody>
                    <a:bodyPr/>
                    <a:lstStyle/>
                    <a:p>
                      <a:r>
                        <a:rPr lang="en-ES" sz="1100" b="1" dirty="0">
                          <a:solidFill>
                            <a:schemeClr val="accent2"/>
                          </a:solidFill>
                          <a:latin typeface="+mn-lt"/>
                        </a:rPr>
                        <a:t>Audeering</a:t>
                      </a:r>
                    </a:p>
                  </a:txBody>
                  <a:tcPr/>
                </a:tc>
                <a:tc>
                  <a:txBody>
                    <a:bodyPr/>
                    <a:lstStyle/>
                    <a:p>
                      <a:r>
                        <a:rPr lang="en-GB" sz="1100" dirty="0">
                          <a:latin typeface="+mn-lt"/>
                        </a:rPr>
                        <a:t>https://</a:t>
                      </a:r>
                      <a:r>
                        <a:rPr lang="en-GB" sz="1100" dirty="0" err="1">
                          <a:latin typeface="+mn-lt"/>
                        </a:rPr>
                        <a:t>www.audeering.com</a:t>
                      </a:r>
                      <a:r>
                        <a:rPr lang="en-GB" sz="1100" dirty="0">
                          <a:latin typeface="+mn-lt"/>
                        </a:rPr>
                        <a:t>/</a:t>
                      </a:r>
                      <a:endParaRPr lang="en-ES" sz="1100" dirty="0">
                        <a:latin typeface="+mn-lt"/>
                      </a:endParaRPr>
                    </a:p>
                  </a:txBody>
                  <a:tcPr/>
                </a:tc>
                <a:tc>
                  <a:txBody>
                    <a:bodyPr/>
                    <a:lstStyle/>
                    <a:p>
                      <a:pPr algn="just"/>
                      <a:r>
                        <a:rPr lang="en-GB" sz="1100" b="0" i="0" kern="1200">
                          <a:solidFill>
                            <a:schemeClr val="tx1"/>
                          </a:solidFill>
                          <a:effectLst/>
                          <a:latin typeface="+mn-lt"/>
                          <a:ea typeface="+mn-ea"/>
                          <a:cs typeface="+mn-cs"/>
                        </a:rPr>
                        <a:t>Our </a:t>
                      </a:r>
                      <a:r>
                        <a:rPr lang="en-GB" sz="1100" b="0" i="0" kern="1200" dirty="0">
                          <a:solidFill>
                            <a:schemeClr val="tx1"/>
                          </a:solidFill>
                          <a:effectLst/>
                          <a:latin typeface="+mn-lt"/>
                          <a:ea typeface="+mn-ea"/>
                          <a:cs typeface="+mn-cs"/>
                        </a:rPr>
                        <a:t>cutting-edge Voice AI technology enables machines to understand and respond to human vocal expression, ushering in a new age of empathetic AI-interactions. </a:t>
                      </a:r>
                      <a:r>
                        <a:rPr lang="en-GB" sz="1100" b="0" i="0" kern="1200" dirty="0" err="1">
                          <a:solidFill>
                            <a:schemeClr val="tx1"/>
                          </a:solidFill>
                          <a:effectLst/>
                          <a:latin typeface="+mn-lt"/>
                          <a:ea typeface="+mn-ea"/>
                          <a:cs typeface="+mn-cs"/>
                        </a:rPr>
                        <a:t>audEERING</a:t>
                      </a:r>
                      <a:r>
                        <a:rPr lang="en-GB" sz="1100" b="0" i="0" kern="1200" dirty="0">
                          <a:solidFill>
                            <a:schemeClr val="tx1"/>
                          </a:solidFill>
                          <a:effectLst/>
                          <a:latin typeface="+mn-lt"/>
                          <a:ea typeface="+mn-ea"/>
                          <a:cs typeface="+mn-cs"/>
                        </a:rPr>
                        <a:t>® bridges the gap between humans and machines, creating a future where technology is in tune with our tone of voice. </a:t>
                      </a:r>
                      <a:endParaRPr lang="en-ES" sz="1100" dirty="0">
                        <a:latin typeface="+mn-lt"/>
                      </a:endParaRPr>
                    </a:p>
                  </a:txBody>
                  <a:tcPr/>
                </a:tc>
                <a:extLst>
                  <a:ext uri="{0D108BD9-81ED-4DB2-BD59-A6C34878D82A}">
                    <a16:rowId xmlns:a16="http://schemas.microsoft.com/office/drawing/2014/main" val="3622318359"/>
                  </a:ext>
                </a:extLst>
              </a:tr>
              <a:tr h="370840">
                <a:tc>
                  <a:txBody>
                    <a:bodyPr/>
                    <a:lstStyle/>
                    <a:p>
                      <a:r>
                        <a:rPr lang="en-ES" sz="1100" b="1" dirty="0">
                          <a:solidFill>
                            <a:schemeClr val="accent2"/>
                          </a:solidFill>
                          <a:latin typeface="+mn-lt"/>
                        </a:rPr>
                        <a:t>Klaatch</a:t>
                      </a:r>
                    </a:p>
                  </a:txBody>
                  <a:tcPr/>
                </a:tc>
                <a:tc>
                  <a:txBody>
                    <a:bodyPr/>
                    <a:lstStyle/>
                    <a:p>
                      <a:r>
                        <a:rPr lang="en-GB" sz="1100" dirty="0">
                          <a:latin typeface="+mn-lt"/>
                        </a:rPr>
                        <a:t>https://</a:t>
                      </a:r>
                      <a:r>
                        <a:rPr lang="en-GB" sz="1100" dirty="0" err="1">
                          <a:latin typeface="+mn-lt"/>
                        </a:rPr>
                        <a:t>www.klaatch.com</a:t>
                      </a:r>
                      <a:r>
                        <a:rPr lang="en-GB" sz="1100" dirty="0">
                          <a:latin typeface="+mn-lt"/>
                        </a:rPr>
                        <a:t>/</a:t>
                      </a:r>
                      <a:endParaRPr lang="en-ES" sz="1100" dirty="0">
                        <a:latin typeface="+mn-lt"/>
                      </a:endParaRPr>
                    </a:p>
                  </a:txBody>
                  <a:tcPr/>
                </a:tc>
                <a:tc>
                  <a:txBody>
                    <a:bodyPr/>
                    <a:lstStyle/>
                    <a:p>
                      <a:pPr algn="just"/>
                      <a:r>
                        <a:rPr lang="en-GB" sz="1100" b="0" i="0" kern="1200" dirty="0" err="1">
                          <a:solidFill>
                            <a:schemeClr val="tx1"/>
                          </a:solidFill>
                          <a:effectLst/>
                          <a:latin typeface="+mn-lt"/>
                          <a:ea typeface="+mn-ea"/>
                          <a:cs typeface="+mn-cs"/>
                        </a:rPr>
                        <a:t>Klaatch</a:t>
                      </a:r>
                      <a:r>
                        <a:rPr lang="en-GB" sz="1100" b="0" i="0" kern="1200" dirty="0">
                          <a:solidFill>
                            <a:schemeClr val="tx1"/>
                          </a:solidFill>
                          <a:effectLst/>
                          <a:latin typeface="+mn-lt"/>
                          <a:ea typeface="+mn-ea"/>
                          <a:cs typeface="+mn-cs"/>
                        </a:rPr>
                        <a:t> has developed the Social Quotient, the first holistic measure of individual and community social connection that finally provides the information you need to increase social connection, reduce loneliness, and improve performance. </a:t>
                      </a:r>
                      <a:endParaRPr lang="en-ES" sz="1100" dirty="0">
                        <a:latin typeface="+mn-lt"/>
                      </a:endParaRPr>
                    </a:p>
                  </a:txBody>
                  <a:tcPr/>
                </a:tc>
                <a:extLst>
                  <a:ext uri="{0D108BD9-81ED-4DB2-BD59-A6C34878D82A}">
                    <a16:rowId xmlns:a16="http://schemas.microsoft.com/office/drawing/2014/main" val="2195139931"/>
                  </a:ext>
                </a:extLst>
              </a:tr>
              <a:tr h="370840">
                <a:tc>
                  <a:txBody>
                    <a:bodyPr/>
                    <a:lstStyle/>
                    <a:p>
                      <a:r>
                        <a:rPr lang="en-ES" sz="1100" b="1" dirty="0">
                          <a:solidFill>
                            <a:schemeClr val="accent2"/>
                          </a:solidFill>
                          <a:latin typeface="+mn-lt"/>
                        </a:rPr>
                        <a:t>Phonely</a:t>
                      </a:r>
                    </a:p>
                  </a:txBody>
                  <a:tcPr/>
                </a:tc>
                <a:tc>
                  <a:txBody>
                    <a:bodyPr/>
                    <a:lstStyle/>
                    <a:p>
                      <a:r>
                        <a:rPr lang="en-GB" sz="1100" dirty="0">
                          <a:latin typeface="+mn-lt"/>
                        </a:rPr>
                        <a:t>https://</a:t>
                      </a:r>
                      <a:r>
                        <a:rPr lang="en-GB" sz="1100" dirty="0" err="1">
                          <a:latin typeface="+mn-lt"/>
                        </a:rPr>
                        <a:t>www.phonely.ai</a:t>
                      </a:r>
                      <a:r>
                        <a:rPr lang="en-GB" sz="1100" dirty="0">
                          <a:latin typeface="+mn-lt"/>
                        </a:rPr>
                        <a:t>/product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Everything you need to answer any call with AI </a:t>
                      </a:r>
                    </a:p>
                    <a:p>
                      <a:pPr algn="just"/>
                      <a:r>
                        <a:rPr lang="en-GB" sz="1100" b="0" i="0" kern="1200" dirty="0" err="1">
                          <a:solidFill>
                            <a:schemeClr val="tx1"/>
                          </a:solidFill>
                          <a:effectLst/>
                          <a:latin typeface="+mn-lt"/>
                          <a:ea typeface="+mn-ea"/>
                          <a:cs typeface="+mn-cs"/>
                        </a:rPr>
                        <a:t>Phonely</a:t>
                      </a:r>
                      <a:r>
                        <a:rPr lang="en-GB" sz="1100" b="0" i="0" kern="1200" dirty="0">
                          <a:solidFill>
                            <a:schemeClr val="tx1"/>
                          </a:solidFill>
                          <a:effectLst/>
                          <a:latin typeface="+mn-lt"/>
                          <a:ea typeface="+mn-ea"/>
                          <a:cs typeface="+mn-cs"/>
                        </a:rPr>
                        <a:t> gives you all the tools you need to harness voice AI, empowering you to reduce costs  and scale your contact </a:t>
                      </a:r>
                      <a:r>
                        <a:rPr lang="en-GB" sz="1100" b="0" i="0" kern="1200" dirty="0" err="1">
                          <a:solidFill>
                            <a:schemeClr val="tx1"/>
                          </a:solidFill>
                          <a:effectLst/>
                          <a:latin typeface="+mn-lt"/>
                          <a:ea typeface="+mn-ea"/>
                          <a:cs typeface="+mn-cs"/>
                        </a:rPr>
                        <a:t>center</a:t>
                      </a:r>
                      <a:r>
                        <a:rPr lang="en-GB" sz="1100" b="0" i="0" kern="1200" dirty="0">
                          <a:solidFill>
                            <a:schemeClr val="tx1"/>
                          </a:solidFill>
                          <a:effectLst/>
                          <a:latin typeface="+mn-lt"/>
                          <a:ea typeface="+mn-ea"/>
                          <a:cs typeface="+mn-cs"/>
                        </a:rPr>
                        <a:t> effortlessly.</a:t>
                      </a:r>
                    </a:p>
                  </a:txBody>
                  <a:tcPr/>
                </a:tc>
                <a:extLst>
                  <a:ext uri="{0D108BD9-81ED-4DB2-BD59-A6C34878D82A}">
                    <a16:rowId xmlns:a16="http://schemas.microsoft.com/office/drawing/2014/main" val="3878212476"/>
                  </a:ext>
                </a:extLst>
              </a:tr>
              <a:tr h="370840">
                <a:tc>
                  <a:txBody>
                    <a:bodyPr/>
                    <a:lstStyle/>
                    <a:p>
                      <a:r>
                        <a:rPr lang="en-ES" sz="1100" b="1" dirty="0">
                          <a:solidFill>
                            <a:schemeClr val="accent2"/>
                          </a:solidFill>
                          <a:latin typeface="+mn-lt"/>
                        </a:rPr>
                        <a:t>Virtuosis</a:t>
                      </a:r>
                    </a:p>
                  </a:txBody>
                  <a:tcPr/>
                </a:tc>
                <a:tc>
                  <a:txBody>
                    <a:bodyPr/>
                    <a:lstStyle/>
                    <a:p>
                      <a:r>
                        <a:rPr lang="en-GB" sz="1100" dirty="0">
                          <a:latin typeface="+mn-lt"/>
                        </a:rPr>
                        <a:t>https://</a:t>
                      </a:r>
                      <a:r>
                        <a:rPr lang="en-GB" sz="1100" dirty="0" err="1">
                          <a:latin typeface="+mn-lt"/>
                        </a:rPr>
                        <a:t>www.virtuosis.ai</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Track mood and engagement, prevent burnout, and early-detect team conflicts. Identify individual needs and automatically recommend the best support. </a:t>
                      </a:r>
                    </a:p>
                  </a:txBody>
                  <a:tcPr/>
                </a:tc>
                <a:extLst>
                  <a:ext uri="{0D108BD9-81ED-4DB2-BD59-A6C34878D82A}">
                    <a16:rowId xmlns:a16="http://schemas.microsoft.com/office/drawing/2014/main" val="1391147746"/>
                  </a:ext>
                </a:extLst>
              </a:tr>
              <a:tr h="370840">
                <a:tc>
                  <a:txBody>
                    <a:bodyPr/>
                    <a:lstStyle/>
                    <a:p>
                      <a:r>
                        <a:rPr lang="en-ES" sz="1100" b="1" dirty="0">
                          <a:solidFill>
                            <a:schemeClr val="accent2"/>
                          </a:solidFill>
                          <a:latin typeface="+mn-lt"/>
                        </a:rPr>
                        <a:t>Sonde</a:t>
                      </a:r>
                    </a:p>
                  </a:txBody>
                  <a:tcPr/>
                </a:tc>
                <a:tc>
                  <a:txBody>
                    <a:bodyPr/>
                    <a:lstStyle/>
                    <a:p>
                      <a:r>
                        <a:rPr lang="en-GB" sz="1100" dirty="0">
                          <a:latin typeface="+mn-lt"/>
                        </a:rPr>
                        <a:t>https://</a:t>
                      </a:r>
                      <a:r>
                        <a:rPr lang="en-GB" sz="1100" dirty="0" err="1">
                          <a:latin typeface="+mn-lt"/>
                        </a:rPr>
                        <a:t>www.sondehealth.com</a:t>
                      </a:r>
                      <a:r>
                        <a:rPr lang="en-GB" sz="1100" dirty="0">
                          <a:latin typeface="+mn-lt"/>
                        </a:rPr>
                        <a:t>/</a:t>
                      </a:r>
                      <a:endParaRPr lang="en-ES" sz="1100" dirty="0">
                        <a:latin typeface="+mn-lt"/>
                      </a:endParaRPr>
                    </a:p>
                  </a:txBody>
                  <a:tcPr/>
                </a:tc>
                <a:tc>
                  <a:txBody>
                    <a:bodyPr/>
                    <a:lstStyle/>
                    <a:p>
                      <a:pPr algn="just"/>
                      <a:r>
                        <a:rPr lang="en-GB" sz="1100" b="0" i="0" kern="1200" dirty="0">
                          <a:solidFill>
                            <a:schemeClr val="tx1"/>
                          </a:solidFill>
                          <a:effectLst/>
                          <a:latin typeface="+mn-lt"/>
                          <a:ea typeface="+mn-ea"/>
                          <a:cs typeface="+mn-cs"/>
                        </a:rPr>
                        <a:t>Sonde’s API/SDK platform makes it easy to integrate vocal biomarker analysis into your organization’s health initiatives to gain new insights into users’ mental, cognitive and/or respiratory fitness.</a:t>
                      </a:r>
                    </a:p>
                  </a:txBody>
                  <a:tcPr/>
                </a:tc>
                <a:extLst>
                  <a:ext uri="{0D108BD9-81ED-4DB2-BD59-A6C34878D82A}">
                    <a16:rowId xmlns:a16="http://schemas.microsoft.com/office/drawing/2014/main" val="1994767131"/>
                  </a:ext>
                </a:extLst>
              </a:tr>
              <a:tr h="370840">
                <a:tc>
                  <a:txBody>
                    <a:bodyPr/>
                    <a:lstStyle/>
                    <a:p>
                      <a:r>
                        <a:rPr lang="en-GB" sz="1100" b="1" dirty="0" err="1">
                          <a:solidFill>
                            <a:schemeClr val="accent2"/>
                          </a:solidFill>
                          <a:latin typeface="+mn-lt"/>
                        </a:rPr>
                        <a:t>Sonaphi</a:t>
                      </a:r>
                      <a:endParaRPr lang="en-ES" sz="1100" b="1" dirty="0">
                        <a:solidFill>
                          <a:schemeClr val="accent2"/>
                        </a:solidFill>
                        <a:latin typeface="+mn-lt"/>
                      </a:endParaRPr>
                    </a:p>
                  </a:txBody>
                  <a:tcPr/>
                </a:tc>
                <a:tc>
                  <a:txBody>
                    <a:bodyPr/>
                    <a:lstStyle/>
                    <a:p>
                      <a:r>
                        <a:rPr lang="en-GB" sz="1100" dirty="0">
                          <a:latin typeface="+mn-lt"/>
                        </a:rPr>
                        <a:t>https://</a:t>
                      </a:r>
                      <a:r>
                        <a:rPr lang="en-GB" sz="1100" dirty="0" err="1">
                          <a:latin typeface="+mn-lt"/>
                        </a:rPr>
                        <a:t>sonaphi.com</a:t>
                      </a:r>
                      <a:r>
                        <a:rPr lang="en-GB" sz="1100" dirty="0">
                          <a:latin typeface="+mn-lt"/>
                        </a:rPr>
                        <a:t>/</a:t>
                      </a:r>
                      <a:endParaRPr lang="en-ES" sz="1100"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100" b="0" i="0" kern="1200" dirty="0" err="1">
                          <a:solidFill>
                            <a:schemeClr val="tx1"/>
                          </a:solidFill>
                          <a:effectLst/>
                          <a:latin typeface="+mn-lt"/>
                          <a:ea typeface="+mn-ea"/>
                          <a:cs typeface="+mn-cs"/>
                        </a:rPr>
                        <a:t>Sonaphi</a:t>
                      </a:r>
                      <a:r>
                        <a:rPr lang="en-GB" sz="1100" b="0" i="0" kern="1200" dirty="0">
                          <a:solidFill>
                            <a:schemeClr val="tx1"/>
                          </a:solidFill>
                          <a:effectLst/>
                          <a:latin typeface="+mn-lt"/>
                          <a:ea typeface="+mn-ea"/>
                          <a:cs typeface="+mn-cs"/>
                        </a:rPr>
                        <a:t> is a machine learning analysis solution that generates health assessments from a 30-second smartphone voice recording. Results are fast, affordable, &amp; easy. From general wellness insights to specific health conditions including.</a:t>
                      </a:r>
                    </a:p>
                  </a:txBody>
                  <a:tcPr/>
                </a:tc>
                <a:extLst>
                  <a:ext uri="{0D108BD9-81ED-4DB2-BD59-A6C34878D82A}">
                    <a16:rowId xmlns:a16="http://schemas.microsoft.com/office/drawing/2014/main" val="1473394367"/>
                  </a:ext>
                </a:extLst>
              </a:tr>
            </a:tbl>
          </a:graphicData>
        </a:graphic>
      </p:graphicFrame>
    </p:spTree>
    <p:extLst>
      <p:ext uri="{BB962C8B-B14F-4D97-AF65-F5344CB8AC3E}">
        <p14:creationId xmlns:p14="http://schemas.microsoft.com/office/powerpoint/2010/main" val="275759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10926-EE72-39E6-B59E-87473B4FF029}"/>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8AD5D71-63FC-6D06-4425-12B591BBE12E}"/>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A61635A-3F8C-A5FA-CBB5-AAFB1846518A}"/>
              </a:ext>
            </a:extLst>
          </p:cNvPr>
          <p:cNvSpPr>
            <a:spLocks noGrp="1"/>
          </p:cNvSpPr>
          <p:nvPr>
            <p:ph type="title"/>
          </p:nvPr>
        </p:nvSpPr>
        <p:spPr/>
        <p:txBody>
          <a:bodyPr/>
          <a:lstStyle/>
          <a:p>
            <a:r>
              <a:rPr lang="en-ES" dirty="0"/>
              <a:t>Consortiums</a:t>
            </a:r>
          </a:p>
        </p:txBody>
      </p:sp>
      <p:graphicFrame>
        <p:nvGraphicFramePr>
          <p:cNvPr id="7" name="Content Placeholder 6">
            <a:extLst>
              <a:ext uri="{FF2B5EF4-FFF2-40B4-BE49-F238E27FC236}">
                <a16:creationId xmlns:a16="http://schemas.microsoft.com/office/drawing/2014/main" id="{3B79E243-F8CC-3BCC-8655-340967197F8C}"/>
              </a:ext>
            </a:extLst>
          </p:cNvPr>
          <p:cNvGraphicFramePr>
            <a:graphicFrameLocks noGrp="1"/>
          </p:cNvGraphicFramePr>
          <p:nvPr>
            <p:ph sz="quarter" idx="19"/>
          </p:nvPr>
        </p:nvGraphicFramePr>
        <p:xfrm>
          <a:off x="5486400" y="404813"/>
          <a:ext cx="6096000" cy="4765040"/>
        </p:xfrm>
        <a:graphic>
          <a:graphicData uri="http://schemas.openxmlformats.org/drawingml/2006/table">
            <a:tbl>
              <a:tblPr firstRow="1" bandRow="1">
                <a:tableStyleId>{3B4B98B0-60AC-42C2-AFA5-B58CD77FA1E5}</a:tableStyleId>
              </a:tblPr>
              <a:tblGrid>
                <a:gridCol w="1350818">
                  <a:extLst>
                    <a:ext uri="{9D8B030D-6E8A-4147-A177-3AD203B41FA5}">
                      <a16:colId xmlns:a16="http://schemas.microsoft.com/office/drawing/2014/main" val="1239896242"/>
                    </a:ext>
                  </a:extLst>
                </a:gridCol>
                <a:gridCol w="2608118">
                  <a:extLst>
                    <a:ext uri="{9D8B030D-6E8A-4147-A177-3AD203B41FA5}">
                      <a16:colId xmlns:a16="http://schemas.microsoft.com/office/drawing/2014/main" val="3849412229"/>
                    </a:ext>
                  </a:extLst>
                </a:gridCol>
                <a:gridCol w="2137064">
                  <a:extLst>
                    <a:ext uri="{9D8B030D-6E8A-4147-A177-3AD203B41FA5}">
                      <a16:colId xmlns:a16="http://schemas.microsoft.com/office/drawing/2014/main" val="1074686777"/>
                    </a:ext>
                  </a:extLst>
                </a:gridCol>
              </a:tblGrid>
              <a:tr h="370840">
                <a:tc>
                  <a:txBody>
                    <a:bodyPr/>
                    <a:lstStyle/>
                    <a:p>
                      <a:r>
                        <a:rPr lang="en-ES" dirty="0"/>
                        <a:t>Name</a:t>
                      </a:r>
                    </a:p>
                  </a:txBody>
                  <a:tcPr/>
                </a:tc>
                <a:tc>
                  <a:txBody>
                    <a:bodyPr/>
                    <a:lstStyle/>
                    <a:p>
                      <a:r>
                        <a:rPr lang="en-ES" dirty="0"/>
                        <a:t>Web</a:t>
                      </a:r>
                    </a:p>
                  </a:txBody>
                  <a:tcPr/>
                </a:tc>
                <a:tc>
                  <a:txBody>
                    <a:bodyPr/>
                    <a:lstStyle/>
                    <a:p>
                      <a:r>
                        <a:rPr lang="en-ES" dirty="0"/>
                        <a:t>Description</a:t>
                      </a:r>
                    </a:p>
                  </a:txBody>
                  <a:tcPr/>
                </a:tc>
                <a:extLst>
                  <a:ext uri="{0D108BD9-81ED-4DB2-BD59-A6C34878D82A}">
                    <a16:rowId xmlns:a16="http://schemas.microsoft.com/office/drawing/2014/main" val="2057416650"/>
                  </a:ext>
                </a:extLst>
              </a:tr>
              <a:tr h="370840">
                <a:tc>
                  <a:txBody>
                    <a:bodyPr/>
                    <a:lstStyle/>
                    <a:p>
                      <a:r>
                        <a:rPr lang="en-ES" sz="1400" b="1" dirty="0">
                          <a:solidFill>
                            <a:schemeClr val="accent2"/>
                          </a:solidFill>
                        </a:rPr>
                        <a:t>Bridge2AI Voice</a:t>
                      </a:r>
                    </a:p>
                  </a:txBody>
                  <a:tcPr/>
                </a:tc>
                <a:tc>
                  <a:txBody>
                    <a:bodyPr/>
                    <a:lstStyle/>
                    <a:p>
                      <a:r>
                        <a:rPr lang="en-GB" sz="1400" dirty="0"/>
                        <a:t>https://b2ai-voice.org/</a:t>
                      </a:r>
                      <a:endParaRPr lang="en-ES" sz="1400" dirty="0"/>
                    </a:p>
                  </a:txBody>
                  <a:tcPr/>
                </a:tc>
                <a:tc>
                  <a:txBody>
                    <a:bodyPr/>
                    <a:lstStyle/>
                    <a:p>
                      <a:pPr algn="just"/>
                      <a:r>
                        <a:rPr lang="en-GB" sz="1400" b="0" i="0" kern="1200" dirty="0">
                          <a:solidFill>
                            <a:schemeClr val="tx1"/>
                          </a:solidFill>
                          <a:effectLst/>
                          <a:latin typeface="+mn-lt"/>
                          <a:ea typeface="+mn-ea"/>
                          <a:cs typeface="+mn-cs"/>
                        </a:rPr>
                        <a:t>The Bridge2AI Voice Consortium aims to integrate the use of voice as biomarker of health in clinical care to assist in screening, diagnosis, and treatment of a broad range of diseases. Read on to learn more about this project.</a:t>
                      </a:r>
                      <a:endParaRPr lang="en-ES" sz="1400" dirty="0"/>
                    </a:p>
                  </a:txBody>
                  <a:tcPr/>
                </a:tc>
                <a:extLst>
                  <a:ext uri="{0D108BD9-81ED-4DB2-BD59-A6C34878D82A}">
                    <a16:rowId xmlns:a16="http://schemas.microsoft.com/office/drawing/2014/main" val="1830749294"/>
                  </a:ext>
                </a:extLst>
              </a:tr>
              <a:tr h="370840">
                <a:tc>
                  <a:txBody>
                    <a:bodyPr/>
                    <a:lstStyle/>
                    <a:p>
                      <a:r>
                        <a:rPr lang="en-GB" sz="1400" b="1" dirty="0">
                          <a:solidFill>
                            <a:schemeClr val="accent2"/>
                          </a:solidFill>
                        </a:rPr>
                        <a:t>Colive Voice</a:t>
                      </a:r>
                      <a:endParaRPr lang="en-ES" sz="1400" b="1" dirty="0">
                        <a:solidFill>
                          <a:schemeClr val="accent2"/>
                        </a:solidFill>
                      </a:endParaRPr>
                    </a:p>
                  </a:txBody>
                  <a:tcPr/>
                </a:tc>
                <a:tc>
                  <a:txBody>
                    <a:bodyPr/>
                    <a:lstStyle/>
                    <a:p>
                      <a:r>
                        <a:rPr lang="en-GB" sz="1400" dirty="0"/>
                        <a:t>https://</a:t>
                      </a:r>
                      <a:r>
                        <a:rPr lang="en-GB" sz="1400" dirty="0" err="1"/>
                        <a:t>www.colivevoice.org</a:t>
                      </a:r>
                      <a:r>
                        <a:rPr lang="en-GB" sz="1400" dirty="0"/>
                        <a:t>/</a:t>
                      </a:r>
                      <a:r>
                        <a:rPr lang="en-GB" sz="1400" dirty="0" err="1"/>
                        <a:t>en</a:t>
                      </a:r>
                      <a:r>
                        <a:rPr lang="en-GB" sz="1400" dirty="0"/>
                        <a:t>/</a:t>
                      </a:r>
                      <a:endParaRPr lang="en-ES" sz="1400" dirty="0"/>
                    </a:p>
                  </a:txBody>
                  <a:tcPr/>
                </a:tc>
                <a:tc>
                  <a:txBody>
                    <a:bodyPr/>
                    <a:lstStyle/>
                    <a:p>
                      <a:pPr algn="just"/>
                      <a:r>
                        <a:rPr lang="en-GB" sz="1400" b="0" i="0" kern="1200" dirty="0">
                          <a:solidFill>
                            <a:schemeClr val="tx1"/>
                          </a:solidFill>
                          <a:effectLst/>
                          <a:latin typeface="+mn-lt"/>
                          <a:ea typeface="+mn-ea"/>
                          <a:cs typeface="+mn-cs"/>
                        </a:rPr>
                        <a:t>Colive Voice is a groundbreaking digital health study aiming to identify vocal biomarkers to improve </a:t>
                      </a:r>
                      <a:r>
                        <a:rPr lang="en-GB" sz="1400" b="1" i="0" kern="1200" dirty="0">
                          <a:solidFill>
                            <a:schemeClr val="tx1"/>
                          </a:solidFill>
                          <a:effectLst/>
                          <a:latin typeface="+mn-lt"/>
                          <a:ea typeface="+mn-ea"/>
                          <a:cs typeface="+mn-cs"/>
                        </a:rPr>
                        <a:t>diagnosis </a:t>
                      </a:r>
                      <a:r>
                        <a:rPr lang="en-GB" sz="1400" b="0" i="0" kern="1200" dirty="0">
                          <a:solidFill>
                            <a:schemeClr val="tx1"/>
                          </a:solidFill>
                          <a:effectLst/>
                          <a:latin typeface="+mn-lt"/>
                          <a:ea typeface="+mn-ea"/>
                          <a:cs typeface="+mn-cs"/>
                        </a:rPr>
                        <a:t>and </a:t>
                      </a:r>
                      <a:r>
                        <a:rPr lang="en-GB" sz="1400" b="1" i="0" kern="1200" dirty="0">
                          <a:solidFill>
                            <a:schemeClr val="tx1"/>
                          </a:solidFill>
                          <a:effectLst/>
                          <a:latin typeface="+mn-lt"/>
                          <a:ea typeface="+mn-ea"/>
                          <a:cs typeface="+mn-cs"/>
                        </a:rPr>
                        <a:t>monitoring </a:t>
                      </a:r>
                      <a:r>
                        <a:rPr lang="en-GB" sz="1400" b="0" i="0" kern="1200" dirty="0">
                          <a:solidFill>
                            <a:schemeClr val="tx1"/>
                          </a:solidFill>
                          <a:effectLst/>
                          <a:latin typeface="+mn-lt"/>
                          <a:ea typeface="+mn-ea"/>
                          <a:cs typeface="+mn-cs"/>
                        </a:rPr>
                        <a:t>of symptoms and diseases.</a:t>
                      </a:r>
                      <a:endParaRPr lang="en-ES" sz="1400" dirty="0"/>
                    </a:p>
                  </a:txBody>
                  <a:tcPr/>
                </a:tc>
                <a:extLst>
                  <a:ext uri="{0D108BD9-81ED-4DB2-BD59-A6C34878D82A}">
                    <a16:rowId xmlns:a16="http://schemas.microsoft.com/office/drawing/2014/main" val="361167122"/>
                  </a:ext>
                </a:extLst>
              </a:tr>
              <a:tr h="370840">
                <a:tc>
                  <a:txBody>
                    <a:bodyPr/>
                    <a:lstStyle/>
                    <a:p>
                      <a:endParaRPr lang="en-ES" dirty="0"/>
                    </a:p>
                  </a:txBody>
                  <a:tcPr/>
                </a:tc>
                <a:tc>
                  <a:txBody>
                    <a:bodyPr/>
                    <a:lstStyle/>
                    <a:p>
                      <a:endParaRPr lang="en-ES"/>
                    </a:p>
                  </a:txBody>
                  <a:tcPr/>
                </a:tc>
                <a:tc>
                  <a:txBody>
                    <a:bodyPr/>
                    <a:lstStyle/>
                    <a:p>
                      <a:endParaRPr lang="en-ES" dirty="0"/>
                    </a:p>
                  </a:txBody>
                  <a:tcPr/>
                </a:tc>
                <a:extLst>
                  <a:ext uri="{0D108BD9-81ED-4DB2-BD59-A6C34878D82A}">
                    <a16:rowId xmlns:a16="http://schemas.microsoft.com/office/drawing/2014/main" val="2039496760"/>
                  </a:ext>
                </a:extLst>
              </a:tr>
            </a:tbl>
          </a:graphicData>
        </a:graphic>
      </p:graphicFrame>
      <p:sp>
        <p:nvSpPr>
          <p:cNvPr id="6" name="Slide Number Placeholder 5">
            <a:extLst>
              <a:ext uri="{FF2B5EF4-FFF2-40B4-BE49-F238E27FC236}">
                <a16:creationId xmlns:a16="http://schemas.microsoft.com/office/drawing/2014/main" id="{2D0B19A8-23AC-23E8-BB68-C21C26951163}"/>
              </a:ext>
            </a:extLst>
          </p:cNvPr>
          <p:cNvSpPr>
            <a:spLocks noGrp="1"/>
          </p:cNvSpPr>
          <p:nvPr>
            <p:ph type="sldNum" sz="quarter" idx="22"/>
          </p:nvPr>
        </p:nvSpPr>
        <p:spPr/>
        <p:txBody>
          <a:bodyPr/>
          <a:lstStyle/>
          <a:p>
            <a:fld id="{F8E47D07-9D1E-4FE9-B31A-2F5863681021}" type="slidenum">
              <a:rPr lang="en-GB" smtClean="0"/>
              <a:pPr/>
              <a:t>15</a:t>
            </a:fld>
            <a:endParaRPr lang="en-GB"/>
          </a:p>
        </p:txBody>
      </p:sp>
    </p:spTree>
    <p:extLst>
      <p:ext uri="{BB962C8B-B14F-4D97-AF65-F5344CB8AC3E}">
        <p14:creationId xmlns:p14="http://schemas.microsoft.com/office/powerpoint/2010/main" val="426747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F1840-B4C5-2217-BC5D-AFE2A2A3094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096069BF-A52F-0503-6C24-39912A32ECB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C9659F8A-3F63-F294-E847-BACE711480E9}"/>
              </a:ext>
            </a:extLst>
          </p:cNvPr>
          <p:cNvSpPr>
            <a:spLocks noGrp="1"/>
          </p:cNvSpPr>
          <p:nvPr>
            <p:ph type="title"/>
          </p:nvPr>
        </p:nvSpPr>
        <p:spPr/>
        <p:txBody>
          <a:bodyPr/>
          <a:lstStyle/>
          <a:p>
            <a:r>
              <a:rPr lang="en-ES" dirty="0"/>
              <a:t>Advantages of voice biomarkers</a:t>
            </a:r>
          </a:p>
        </p:txBody>
      </p:sp>
      <p:sp>
        <p:nvSpPr>
          <p:cNvPr id="5" name="Content Placeholder 4">
            <a:extLst>
              <a:ext uri="{FF2B5EF4-FFF2-40B4-BE49-F238E27FC236}">
                <a16:creationId xmlns:a16="http://schemas.microsoft.com/office/drawing/2014/main" id="{5C10E805-4CDA-A74D-C7CF-84D32D99012F}"/>
              </a:ext>
            </a:extLst>
          </p:cNvPr>
          <p:cNvSpPr>
            <a:spLocks noGrp="1"/>
          </p:cNvSpPr>
          <p:nvPr>
            <p:ph sz="quarter" idx="19"/>
          </p:nvPr>
        </p:nvSpPr>
        <p:spPr/>
        <p:txBody>
          <a:bodyPr/>
          <a:lstStyle/>
          <a:p>
            <a:pPr algn="just"/>
            <a:r>
              <a:rPr lang="en-GB" sz="1800" dirty="0"/>
              <a:t>Voice and speech, by their very nature, </a:t>
            </a:r>
            <a:r>
              <a:rPr lang="en-GB" sz="1800" b="1" dirty="0"/>
              <a:t>encapsulate a lot of health-related information</a:t>
            </a:r>
            <a:r>
              <a:rPr lang="en-GB" sz="1800" dirty="0"/>
              <a:t>, such as, but not restricted to our emotional state, cognitive function, respiratory health, or neuromuscular changes.</a:t>
            </a:r>
          </a:p>
          <a:p>
            <a:pPr algn="just"/>
            <a:r>
              <a:rPr lang="en-GB" sz="1800" dirty="0"/>
              <a:t>Voice and speech data remain a </a:t>
            </a:r>
            <a:r>
              <a:rPr lang="en-GB" sz="1800" b="1" dirty="0"/>
              <a:t>largely underutilized </a:t>
            </a:r>
            <a:r>
              <a:rPr lang="en-GB" sz="1800" dirty="0"/>
              <a:t>resource in clinical research, mostly due to the </a:t>
            </a:r>
            <a:r>
              <a:rPr lang="en-GB" sz="1800" b="1" i="1" dirty="0"/>
              <a:t>lack of standards and processes</a:t>
            </a:r>
            <a:r>
              <a:rPr lang="en-GB" sz="1800" dirty="0"/>
              <a:t> to integrate voice biomarkers into clinical trials.</a:t>
            </a:r>
          </a:p>
          <a:p>
            <a:pPr algn="just"/>
            <a:r>
              <a:rPr lang="en-GB" sz="1800" dirty="0"/>
              <a:t>Voice data can be collected </a:t>
            </a:r>
            <a:r>
              <a:rPr lang="en-GB" sz="1800" b="1" dirty="0"/>
              <a:t>non-invasively</a:t>
            </a:r>
            <a:r>
              <a:rPr lang="en-GB" sz="1800" dirty="0"/>
              <a:t> and </a:t>
            </a:r>
            <a:r>
              <a:rPr lang="en-GB" sz="1800" b="1" dirty="0"/>
              <a:t>regularly</a:t>
            </a:r>
            <a:r>
              <a:rPr lang="en-GB" sz="1800" dirty="0"/>
              <a:t>, providing a dynamic picture of an individual’s health over time. </a:t>
            </a:r>
          </a:p>
          <a:p>
            <a:pPr algn="just"/>
            <a:r>
              <a:rPr lang="en-GB" sz="1800" dirty="0"/>
              <a:t>This aspect is especially critical in the </a:t>
            </a:r>
            <a:r>
              <a:rPr lang="en-GB" sz="1800" b="1" dirty="0"/>
              <a:t>context of chronic diseases</a:t>
            </a:r>
            <a:r>
              <a:rPr lang="en-GB" sz="1800" dirty="0"/>
              <a:t>, where patients might find </a:t>
            </a:r>
            <a:r>
              <a:rPr lang="en-GB" sz="1800" b="1" dirty="0"/>
              <a:t>frequent clinical visits</a:t>
            </a:r>
            <a:r>
              <a:rPr lang="en-GB" sz="1800" dirty="0"/>
              <a:t> to be a substantial </a:t>
            </a:r>
            <a:r>
              <a:rPr lang="en-GB" sz="1800" b="1" dirty="0"/>
              <a:t>burden</a:t>
            </a:r>
            <a:r>
              <a:rPr lang="en-GB" sz="1800" dirty="0"/>
              <a:t>.</a:t>
            </a:r>
          </a:p>
          <a:p>
            <a:pPr algn="just"/>
            <a:r>
              <a:rPr lang="en-GB" sz="1800" dirty="0"/>
              <a:t>The </a:t>
            </a:r>
            <a:r>
              <a:rPr lang="en-GB" sz="1800" b="1" dirty="0"/>
              <a:t>low-cost implications </a:t>
            </a:r>
            <a:r>
              <a:rPr lang="en-GB" sz="1800" dirty="0"/>
              <a:t>of integrating voice data into clinical trials are noteworthy.</a:t>
            </a:r>
            <a:endParaRPr lang="en-ES" sz="1800" dirty="0"/>
          </a:p>
        </p:txBody>
      </p:sp>
      <p:sp>
        <p:nvSpPr>
          <p:cNvPr id="6" name="Slide Number Placeholder 5">
            <a:extLst>
              <a:ext uri="{FF2B5EF4-FFF2-40B4-BE49-F238E27FC236}">
                <a16:creationId xmlns:a16="http://schemas.microsoft.com/office/drawing/2014/main" id="{81ADCDB1-D6FB-D222-EC74-C31BD25CD7BC}"/>
              </a:ext>
            </a:extLst>
          </p:cNvPr>
          <p:cNvSpPr>
            <a:spLocks noGrp="1"/>
          </p:cNvSpPr>
          <p:nvPr>
            <p:ph type="sldNum" sz="quarter" idx="22"/>
          </p:nvPr>
        </p:nvSpPr>
        <p:spPr/>
        <p:txBody>
          <a:bodyPr/>
          <a:lstStyle/>
          <a:p>
            <a:fld id="{F8E47D07-9D1E-4FE9-B31A-2F5863681021}" type="slidenum">
              <a:rPr lang="en-GB" smtClean="0"/>
              <a:pPr/>
              <a:t>16</a:t>
            </a:fld>
            <a:endParaRPr lang="en-GB"/>
          </a:p>
        </p:txBody>
      </p:sp>
    </p:spTree>
    <p:extLst>
      <p:ext uri="{BB962C8B-B14F-4D97-AF65-F5344CB8AC3E}">
        <p14:creationId xmlns:p14="http://schemas.microsoft.com/office/powerpoint/2010/main" val="848144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269DB-1B32-428D-3DB6-8251ADB8976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B438597-84FE-EEE6-B118-220C41DD7637}"/>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B12CE878-4126-AF99-D700-7AB837BB9841}"/>
              </a:ext>
            </a:extLst>
          </p:cNvPr>
          <p:cNvSpPr>
            <a:spLocks noGrp="1"/>
          </p:cNvSpPr>
          <p:nvPr>
            <p:ph type="title"/>
          </p:nvPr>
        </p:nvSpPr>
        <p:spPr/>
        <p:txBody>
          <a:bodyPr/>
          <a:lstStyle/>
          <a:p>
            <a:r>
              <a:rPr lang="en-ES" dirty="0"/>
              <a:t>Challenges of voice biomarkers</a:t>
            </a:r>
          </a:p>
        </p:txBody>
      </p:sp>
      <p:sp>
        <p:nvSpPr>
          <p:cNvPr id="5" name="Content Placeholder 4">
            <a:extLst>
              <a:ext uri="{FF2B5EF4-FFF2-40B4-BE49-F238E27FC236}">
                <a16:creationId xmlns:a16="http://schemas.microsoft.com/office/drawing/2014/main" id="{567A5807-2E3D-3AD0-2530-649087D1C794}"/>
              </a:ext>
            </a:extLst>
          </p:cNvPr>
          <p:cNvSpPr>
            <a:spLocks noGrp="1"/>
          </p:cNvSpPr>
          <p:nvPr>
            <p:ph sz="quarter" idx="19"/>
          </p:nvPr>
        </p:nvSpPr>
        <p:spPr/>
        <p:txBody>
          <a:bodyPr/>
          <a:lstStyle/>
          <a:p>
            <a:pPr algn="just"/>
            <a:r>
              <a:rPr lang="en-GB" sz="1800" b="1" dirty="0"/>
              <a:t>Lack of standardized protocols </a:t>
            </a:r>
            <a:r>
              <a:rPr lang="en-GB" sz="1800" dirty="0"/>
              <a:t>for voice data collection and analysis.</a:t>
            </a:r>
          </a:p>
          <a:p>
            <a:pPr algn="just"/>
            <a:r>
              <a:rPr lang="en-GB" sz="1800" dirty="0"/>
              <a:t>Many voice features are </a:t>
            </a:r>
            <a:r>
              <a:rPr lang="en-GB" sz="1800" b="1" dirty="0"/>
              <a:t>not specific to a single disease or symptom</a:t>
            </a:r>
            <a:r>
              <a:rPr lang="en-GB" sz="1800" dirty="0"/>
              <a:t>. This non-specificity, while challenging, also underscores the potential of voice as a </a:t>
            </a:r>
            <a:r>
              <a:rPr lang="en-GB" sz="1800" b="1" dirty="0"/>
              <a:t>holistic biomarker</a:t>
            </a:r>
            <a:r>
              <a:rPr lang="en-GB" sz="1800" dirty="0"/>
              <a:t> for health.</a:t>
            </a:r>
          </a:p>
          <a:p>
            <a:pPr algn="just"/>
            <a:r>
              <a:rPr lang="en-GB" sz="1800" dirty="0"/>
              <a:t>Voice biomarkers can also become very precisely measurable digital endpoints in the </a:t>
            </a:r>
            <a:r>
              <a:rPr lang="en-GB" sz="1800" b="1" dirty="0"/>
              <a:t>context</a:t>
            </a:r>
            <a:r>
              <a:rPr lang="en-GB" sz="1800" dirty="0"/>
              <a:t> of clinical trials.</a:t>
            </a:r>
          </a:p>
          <a:p>
            <a:pPr algn="just"/>
            <a:r>
              <a:rPr lang="en-GB" sz="1800" b="1" dirty="0"/>
              <a:t>Collecting the data now in a standardized fashion </a:t>
            </a:r>
            <a:r>
              <a:rPr lang="en-GB" sz="1800" dirty="0"/>
              <a:t>can provide an important advantage that can later be explored.</a:t>
            </a:r>
          </a:p>
          <a:p>
            <a:pPr algn="just"/>
            <a:r>
              <a:rPr lang="en-GB" sz="1800" b="1" dirty="0"/>
              <a:t>Ensuring the privacy and security by design </a:t>
            </a:r>
            <a:r>
              <a:rPr lang="en-GB" sz="1800" dirty="0"/>
              <a:t>of voice data is of paramount importance to ensure the buy-in from end users (patients, healthcare professionals) and stakeholders. (i.e., HIPAA, GDPR, AI Act)</a:t>
            </a:r>
            <a:endParaRPr lang="en-ES" sz="1800" dirty="0"/>
          </a:p>
        </p:txBody>
      </p:sp>
      <p:sp>
        <p:nvSpPr>
          <p:cNvPr id="6" name="Slide Number Placeholder 5">
            <a:extLst>
              <a:ext uri="{FF2B5EF4-FFF2-40B4-BE49-F238E27FC236}">
                <a16:creationId xmlns:a16="http://schemas.microsoft.com/office/drawing/2014/main" id="{6BDF595C-D0F7-C975-9329-24C5B1ED301C}"/>
              </a:ext>
            </a:extLst>
          </p:cNvPr>
          <p:cNvSpPr>
            <a:spLocks noGrp="1"/>
          </p:cNvSpPr>
          <p:nvPr>
            <p:ph type="sldNum" sz="quarter" idx="22"/>
          </p:nvPr>
        </p:nvSpPr>
        <p:spPr/>
        <p:txBody>
          <a:bodyPr/>
          <a:lstStyle/>
          <a:p>
            <a:fld id="{F8E47D07-9D1E-4FE9-B31A-2F5863681021}" type="slidenum">
              <a:rPr lang="en-GB" smtClean="0"/>
              <a:pPr/>
              <a:t>17</a:t>
            </a:fld>
            <a:endParaRPr lang="en-GB"/>
          </a:p>
        </p:txBody>
      </p:sp>
    </p:spTree>
    <p:extLst>
      <p:ext uri="{BB962C8B-B14F-4D97-AF65-F5344CB8AC3E}">
        <p14:creationId xmlns:p14="http://schemas.microsoft.com/office/powerpoint/2010/main" val="133563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35C4C0-1009-5F84-9F36-76D914BAB182}"/>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FDC5CCE-FD8D-0D90-BA4A-763CFEAE2732}"/>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5C594ED5-FB25-01A6-0844-F22200A4A006}"/>
              </a:ext>
            </a:extLst>
          </p:cNvPr>
          <p:cNvSpPr>
            <a:spLocks noGrp="1"/>
          </p:cNvSpPr>
          <p:nvPr>
            <p:ph type="title"/>
          </p:nvPr>
        </p:nvSpPr>
        <p:spPr/>
        <p:txBody>
          <a:bodyPr/>
          <a:lstStyle/>
          <a:p>
            <a:endParaRPr lang="en-ES"/>
          </a:p>
        </p:txBody>
      </p:sp>
      <p:pic>
        <p:nvPicPr>
          <p:cNvPr id="7" name="Content Placeholder 6">
            <a:extLst>
              <a:ext uri="{FF2B5EF4-FFF2-40B4-BE49-F238E27FC236}">
                <a16:creationId xmlns:a16="http://schemas.microsoft.com/office/drawing/2014/main" id="{EDD75FBA-F58E-F202-2A4C-C5FAE5C47362}"/>
              </a:ext>
            </a:extLst>
          </p:cNvPr>
          <p:cNvPicPr>
            <a:picLocks noGrp="1" noChangeAspect="1"/>
          </p:cNvPicPr>
          <p:nvPr>
            <p:ph sz="quarter" idx="19"/>
          </p:nvPr>
        </p:nvPicPr>
        <p:blipFill>
          <a:blip r:embed="rId2"/>
          <a:stretch>
            <a:fillRect/>
          </a:stretch>
        </p:blipFill>
        <p:spPr>
          <a:xfrm>
            <a:off x="5370787" y="441917"/>
            <a:ext cx="6096000" cy="1727823"/>
          </a:xfrm>
          <a:prstGeom prst="rect">
            <a:avLst/>
          </a:prstGeom>
        </p:spPr>
      </p:pic>
      <p:sp>
        <p:nvSpPr>
          <p:cNvPr id="6" name="Slide Number Placeholder 5">
            <a:extLst>
              <a:ext uri="{FF2B5EF4-FFF2-40B4-BE49-F238E27FC236}">
                <a16:creationId xmlns:a16="http://schemas.microsoft.com/office/drawing/2014/main" id="{8D0FA126-8251-AEF0-97B8-048A93789092}"/>
              </a:ext>
            </a:extLst>
          </p:cNvPr>
          <p:cNvSpPr>
            <a:spLocks noGrp="1"/>
          </p:cNvSpPr>
          <p:nvPr>
            <p:ph type="sldNum" sz="quarter" idx="22"/>
          </p:nvPr>
        </p:nvSpPr>
        <p:spPr/>
        <p:txBody>
          <a:bodyPr/>
          <a:lstStyle/>
          <a:p>
            <a:fld id="{F8E47D07-9D1E-4FE9-B31A-2F5863681021}" type="slidenum">
              <a:rPr lang="en-GB" smtClean="0"/>
              <a:pPr/>
              <a:t>18</a:t>
            </a:fld>
            <a:endParaRPr lang="en-GB"/>
          </a:p>
        </p:txBody>
      </p:sp>
      <p:sp>
        <p:nvSpPr>
          <p:cNvPr id="9" name="TextBox 8">
            <a:extLst>
              <a:ext uri="{FF2B5EF4-FFF2-40B4-BE49-F238E27FC236}">
                <a16:creationId xmlns:a16="http://schemas.microsoft.com/office/drawing/2014/main" id="{EC71F1A2-A905-0E41-68A6-1CF0A174A15A}"/>
              </a:ext>
            </a:extLst>
          </p:cNvPr>
          <p:cNvSpPr txBox="1"/>
          <p:nvPr/>
        </p:nvSpPr>
        <p:spPr>
          <a:xfrm>
            <a:off x="5486399" y="2376755"/>
            <a:ext cx="6096000" cy="1384995"/>
          </a:xfrm>
          <a:prstGeom prst="rect">
            <a:avLst/>
          </a:prstGeom>
          <a:noFill/>
        </p:spPr>
        <p:txBody>
          <a:bodyPr wrap="square">
            <a:spAutoFit/>
          </a:bodyPr>
          <a:lstStyle/>
          <a:p>
            <a:pPr algn="just"/>
            <a:r>
              <a:rPr lang="en-GB" sz="1400" b="0" i="1" u="none" strike="noStrike" dirty="0">
                <a:solidFill>
                  <a:srgbClr val="333333"/>
                </a:solidFill>
                <a:effectLst/>
                <a:latin typeface="Crimson Text"/>
              </a:rPr>
              <a:t>“We perceived a need for an unsupervised patient self-assessment digital solution to monitor symptomatology outside office visits. In 2023, development of ME&amp;MG, a smartphone solution, will begin. It aims to inform and improve communication between patients and their care teams. International </a:t>
            </a:r>
            <a:r>
              <a:rPr lang="en-GB" sz="1400" b="0" i="1" u="none" strike="noStrike" dirty="0" err="1">
                <a:solidFill>
                  <a:srgbClr val="333333"/>
                </a:solidFill>
                <a:effectLst/>
                <a:latin typeface="Crimson Text"/>
              </a:rPr>
              <a:t>multicenter</a:t>
            </a:r>
            <a:r>
              <a:rPr lang="en-GB" sz="1400" b="0" i="1" u="none" strike="noStrike" dirty="0">
                <a:solidFill>
                  <a:srgbClr val="333333"/>
                </a:solidFill>
                <a:effectLst/>
                <a:latin typeface="Crimson Text"/>
              </a:rPr>
              <a:t> studies comparing ME&amp;MG to clinical gold standards including the Quantitative Myasthenia Gravis score, will be deployed.”</a:t>
            </a:r>
            <a:endParaRPr lang="en-ES" sz="1400" i="1" dirty="0"/>
          </a:p>
        </p:txBody>
      </p:sp>
      <p:pic>
        <p:nvPicPr>
          <p:cNvPr id="10" name="Picture 9">
            <a:extLst>
              <a:ext uri="{FF2B5EF4-FFF2-40B4-BE49-F238E27FC236}">
                <a16:creationId xmlns:a16="http://schemas.microsoft.com/office/drawing/2014/main" id="{66AEEC19-B547-4384-0E75-672E12DA75E4}"/>
              </a:ext>
            </a:extLst>
          </p:cNvPr>
          <p:cNvPicPr>
            <a:picLocks noChangeAspect="1"/>
          </p:cNvPicPr>
          <p:nvPr/>
        </p:nvPicPr>
        <p:blipFill>
          <a:blip r:embed="rId3"/>
          <a:stretch>
            <a:fillRect/>
          </a:stretch>
        </p:blipFill>
        <p:spPr>
          <a:xfrm>
            <a:off x="581888" y="3428998"/>
            <a:ext cx="4294912" cy="2494045"/>
          </a:xfrm>
          <a:prstGeom prst="rect">
            <a:avLst/>
          </a:prstGeom>
        </p:spPr>
      </p:pic>
      <p:pic>
        <p:nvPicPr>
          <p:cNvPr id="11" name="Picture 10">
            <a:extLst>
              <a:ext uri="{FF2B5EF4-FFF2-40B4-BE49-F238E27FC236}">
                <a16:creationId xmlns:a16="http://schemas.microsoft.com/office/drawing/2014/main" id="{FE81090D-80DB-07F8-AE45-1720B9C9690C}"/>
              </a:ext>
            </a:extLst>
          </p:cNvPr>
          <p:cNvPicPr>
            <a:picLocks noChangeAspect="1"/>
          </p:cNvPicPr>
          <p:nvPr/>
        </p:nvPicPr>
        <p:blipFill>
          <a:blip r:embed="rId4"/>
          <a:stretch>
            <a:fillRect/>
          </a:stretch>
        </p:blipFill>
        <p:spPr>
          <a:xfrm>
            <a:off x="5486399" y="4055574"/>
            <a:ext cx="6320481" cy="1851377"/>
          </a:xfrm>
          <a:prstGeom prst="rect">
            <a:avLst/>
          </a:prstGeom>
        </p:spPr>
      </p:pic>
    </p:spTree>
    <p:extLst>
      <p:ext uri="{BB962C8B-B14F-4D97-AF65-F5344CB8AC3E}">
        <p14:creationId xmlns:p14="http://schemas.microsoft.com/office/powerpoint/2010/main" val="270538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960772-E630-1C82-8BAD-B4E748707576}"/>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7D13D24C-C035-7D6C-E2DC-D9EF5008E931}"/>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91F734AF-B84B-1D2D-2EE0-F6EA244155B1}"/>
              </a:ext>
            </a:extLst>
          </p:cNvPr>
          <p:cNvSpPr>
            <a:spLocks noGrp="1"/>
          </p:cNvSpPr>
          <p:nvPr>
            <p:ph type="title"/>
          </p:nvPr>
        </p:nvSpPr>
        <p:spPr/>
        <p:txBody>
          <a:bodyPr/>
          <a:lstStyle/>
          <a:p>
            <a:r>
              <a:rPr lang="en-ES" dirty="0"/>
              <a:t>Clinical Trials on Medical Devices </a:t>
            </a:r>
            <a:r>
              <a:rPr lang="en-ES"/>
              <a:t>for gMG</a:t>
            </a:r>
            <a:endParaRPr lang="en-ES" dirty="0"/>
          </a:p>
        </p:txBody>
      </p:sp>
      <p:sp>
        <p:nvSpPr>
          <p:cNvPr id="5" name="Content Placeholder 4">
            <a:extLst>
              <a:ext uri="{FF2B5EF4-FFF2-40B4-BE49-F238E27FC236}">
                <a16:creationId xmlns:a16="http://schemas.microsoft.com/office/drawing/2014/main" id="{B6E68978-0F18-1F8D-133A-06182988B807}"/>
              </a:ext>
            </a:extLst>
          </p:cNvPr>
          <p:cNvSpPr>
            <a:spLocks noGrp="1"/>
          </p:cNvSpPr>
          <p:nvPr>
            <p:ph sz="quarter" idx="19"/>
          </p:nvPr>
        </p:nvSpPr>
        <p:spPr/>
        <p:txBody>
          <a:bodyPr>
            <a:normAutofit/>
          </a:bodyPr>
          <a:lstStyle/>
          <a:p>
            <a:pPr marL="0" indent="0">
              <a:buNone/>
            </a:pPr>
            <a:r>
              <a:rPr lang="en-GB" b="1" dirty="0"/>
              <a:t>The ME&amp;MG Digital Solution for Autonomous Assessment of Myasthenia Gravis</a:t>
            </a:r>
          </a:p>
          <a:p>
            <a:pPr marL="0" indent="0">
              <a:buNone/>
            </a:pPr>
            <a:endParaRPr lang="en-GB" b="1" dirty="0"/>
          </a:p>
          <a:p>
            <a:pPr marL="232200" lvl="1" indent="0">
              <a:buNone/>
            </a:pPr>
            <a:r>
              <a:rPr lang="en-GB" b="1" dirty="0" err="1"/>
              <a:t>ClinicalTrials.gov</a:t>
            </a:r>
            <a:r>
              <a:rPr lang="en-GB" b="1" dirty="0"/>
              <a:t> ID </a:t>
            </a:r>
            <a:r>
              <a:rPr lang="en-GB" dirty="0"/>
              <a:t>NCT05564936</a:t>
            </a:r>
          </a:p>
          <a:p>
            <a:pPr marL="232200" lvl="1" indent="0">
              <a:buNone/>
            </a:pPr>
            <a:r>
              <a:rPr lang="en-GB" b="1" dirty="0"/>
              <a:t>Sponsor </a:t>
            </a:r>
            <a:r>
              <a:rPr lang="en-GB" dirty="0"/>
              <a:t>Ad </a:t>
            </a:r>
            <a:r>
              <a:rPr lang="en-GB" dirty="0" err="1"/>
              <a:t>scientiam</a:t>
            </a:r>
            <a:endParaRPr lang="en-GB" dirty="0"/>
          </a:p>
          <a:p>
            <a:pPr marL="232200" lvl="1" indent="0">
              <a:buNone/>
            </a:pPr>
            <a:r>
              <a:rPr lang="en-GB" b="1" dirty="0"/>
              <a:t>Information provided by </a:t>
            </a:r>
            <a:r>
              <a:rPr lang="en-GB" dirty="0"/>
              <a:t>Ad </a:t>
            </a:r>
            <a:r>
              <a:rPr lang="en-GB" dirty="0" err="1"/>
              <a:t>scientiam</a:t>
            </a:r>
            <a:r>
              <a:rPr lang="en-GB" dirty="0"/>
              <a:t> (Responsible Party) </a:t>
            </a:r>
          </a:p>
          <a:p>
            <a:pPr marL="232200" lvl="1" indent="0">
              <a:buNone/>
            </a:pPr>
            <a:r>
              <a:rPr lang="en-GB" b="1" dirty="0"/>
              <a:t>Last Update Posted </a:t>
            </a:r>
            <a:r>
              <a:rPr lang="en-GB" dirty="0"/>
              <a:t>2025-04-11</a:t>
            </a:r>
          </a:p>
          <a:p>
            <a:pPr marL="232200" lvl="1" indent="0">
              <a:buNone/>
            </a:pPr>
            <a:endParaRPr lang="en-GB" sz="1600" dirty="0"/>
          </a:p>
          <a:p>
            <a:pPr marL="232200" lvl="1" indent="0" algn="just">
              <a:buNone/>
            </a:pPr>
            <a:r>
              <a:rPr lang="en-GB" sz="1200" b="1" dirty="0"/>
              <a:t>Summary: </a:t>
            </a:r>
            <a:r>
              <a:rPr lang="en-GB" sz="1200" dirty="0"/>
              <a:t>ME&amp;MG is a standalone software (digital solution) running on patients smartphones, connected to a web portal for physicians. It is intended to be used as an unsupervised digital self-assessment tool for the monitoring of disabilities in patients living with MG. ME&amp;MG contains digital active tests for the assessment of ptosis, breathing, dysarthria, upper- and lower-limb (arms and legs) weakness, treatment follow-up, and validated e-questionnaires related to daily activities, pain, fatigue, sleep, and depression disorders. 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marL="232200" lvl="1" indent="0">
              <a:buNone/>
            </a:pPr>
            <a:endParaRPr lang="en-GB" dirty="0"/>
          </a:p>
          <a:p>
            <a:pPr marL="0" indent="0">
              <a:buNone/>
            </a:pPr>
            <a:endParaRPr lang="en-GB" b="1" dirty="0"/>
          </a:p>
          <a:p>
            <a:endParaRPr lang="en-ES" dirty="0"/>
          </a:p>
        </p:txBody>
      </p:sp>
      <p:sp>
        <p:nvSpPr>
          <p:cNvPr id="6" name="Slide Number Placeholder 5">
            <a:extLst>
              <a:ext uri="{FF2B5EF4-FFF2-40B4-BE49-F238E27FC236}">
                <a16:creationId xmlns:a16="http://schemas.microsoft.com/office/drawing/2014/main" id="{D2E4865E-0260-029E-3D35-963477734D7E}"/>
              </a:ext>
            </a:extLst>
          </p:cNvPr>
          <p:cNvSpPr>
            <a:spLocks noGrp="1"/>
          </p:cNvSpPr>
          <p:nvPr>
            <p:ph type="sldNum" sz="quarter" idx="22"/>
          </p:nvPr>
        </p:nvSpPr>
        <p:spPr/>
        <p:txBody>
          <a:bodyPr/>
          <a:lstStyle/>
          <a:p>
            <a:fld id="{F8E47D07-9D1E-4FE9-B31A-2F5863681021}" type="slidenum">
              <a:rPr lang="en-GB" smtClean="0"/>
              <a:pPr/>
              <a:t>19</a:t>
            </a:fld>
            <a:endParaRPr lang="en-GB"/>
          </a:p>
        </p:txBody>
      </p:sp>
    </p:spTree>
    <p:extLst>
      <p:ext uri="{BB962C8B-B14F-4D97-AF65-F5344CB8AC3E}">
        <p14:creationId xmlns:p14="http://schemas.microsoft.com/office/powerpoint/2010/main" val="634022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53055CE6-5E83-8FF1-BC63-05A719CC1596}"/>
              </a:ext>
            </a:extLst>
          </p:cNvPr>
          <p:cNvSpPr>
            <a:spLocks noGrp="1"/>
          </p:cNvSpPr>
          <p:nvPr>
            <p:ph type="body" sz="quarter" idx="111"/>
          </p:nvPr>
        </p:nvSpPr>
        <p:spPr/>
        <p:txBody>
          <a:bodyPr/>
          <a:lstStyle/>
          <a:p>
            <a:endParaRPr lang="en-US"/>
          </a:p>
        </p:txBody>
      </p:sp>
      <p:sp>
        <p:nvSpPr>
          <p:cNvPr id="13" name="Date Placeholder 2">
            <a:extLst>
              <a:ext uri="{FF2B5EF4-FFF2-40B4-BE49-F238E27FC236}">
                <a16:creationId xmlns:a16="http://schemas.microsoft.com/office/drawing/2014/main" id="{3797FEE8-FAAE-868D-11FD-36610C15DF5E}"/>
              </a:ext>
            </a:extLst>
          </p:cNvPr>
          <p:cNvSpPr>
            <a:spLocks noGrp="1"/>
          </p:cNvSpPr>
          <p:nvPr>
            <p:ph type="dt" sz="half" idx="20"/>
          </p:nvPr>
        </p:nvSpPr>
        <p:spPr/>
        <p:txBody>
          <a:bodyPr/>
          <a:lstStyle/>
          <a:p>
            <a:endParaRPr lang="en-GB"/>
          </a:p>
        </p:txBody>
      </p:sp>
      <p:sp>
        <p:nvSpPr>
          <p:cNvPr id="5" name="Title 4">
            <a:extLst>
              <a:ext uri="{FF2B5EF4-FFF2-40B4-BE49-F238E27FC236}">
                <a16:creationId xmlns:a16="http://schemas.microsoft.com/office/drawing/2014/main" id="{D762DC5D-B48E-CD37-26CD-D4BCAFE246F3}"/>
              </a:ext>
            </a:extLst>
          </p:cNvPr>
          <p:cNvSpPr>
            <a:spLocks noGrp="1"/>
          </p:cNvSpPr>
          <p:nvPr>
            <p:ph type="title"/>
          </p:nvPr>
        </p:nvSpPr>
        <p:spPr/>
        <p:txBody>
          <a:bodyPr wrap="square" anchor="t">
            <a:normAutofit/>
          </a:bodyPr>
          <a:lstStyle/>
          <a:p>
            <a:r>
              <a:rPr lang="en-US" dirty="0"/>
              <a:t>Introduction</a:t>
            </a:r>
          </a:p>
        </p:txBody>
      </p:sp>
      <p:sp>
        <p:nvSpPr>
          <p:cNvPr id="6" name="Content Placeholder 5">
            <a:extLst>
              <a:ext uri="{FF2B5EF4-FFF2-40B4-BE49-F238E27FC236}">
                <a16:creationId xmlns:a16="http://schemas.microsoft.com/office/drawing/2014/main" id="{55B38712-DA68-B35F-246A-0A3E14FE6B72}"/>
              </a:ext>
            </a:extLst>
          </p:cNvPr>
          <p:cNvSpPr>
            <a:spLocks noGrp="1"/>
          </p:cNvSpPr>
          <p:nvPr>
            <p:ph sz="quarter" idx="19"/>
          </p:nvPr>
        </p:nvSpPr>
        <p:spPr/>
        <p:txBody>
          <a:bodyPr>
            <a:normAutofit/>
          </a:bodyPr>
          <a:lstStyle/>
          <a:p>
            <a:endParaRPr lang="en-GB" b="0">
              <a:effectLst/>
            </a:endParaRPr>
          </a:p>
          <a:p>
            <a:r>
              <a:rPr lang="en-GB" b="0">
                <a:effectLst/>
              </a:rPr>
              <a:t>Overview of Myasthenia Gravis (MG) as a chronic autoimmune disorder</a:t>
            </a:r>
          </a:p>
          <a:p>
            <a:r>
              <a:rPr lang="en-GB" b="0">
                <a:effectLst/>
              </a:rPr>
              <a:t>Importance of personalized monitoring for myasthenic crises</a:t>
            </a:r>
          </a:p>
          <a:p>
            <a:r>
              <a:rPr lang="en-GB" b="0">
                <a:effectLst/>
              </a:rPr>
              <a:t>Challenges in current symptom assessment</a:t>
            </a:r>
          </a:p>
          <a:p>
            <a:endParaRPr lang="en-US" dirty="0"/>
          </a:p>
        </p:txBody>
      </p:sp>
      <p:sp>
        <p:nvSpPr>
          <p:cNvPr id="4" name="Slide Number Placeholder 3">
            <a:extLst>
              <a:ext uri="{FF2B5EF4-FFF2-40B4-BE49-F238E27FC236}">
                <a16:creationId xmlns:a16="http://schemas.microsoft.com/office/drawing/2014/main" id="{DC2CC152-2839-E8E4-A9A6-126BE9F74D81}"/>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2</a:t>
            </a:fld>
            <a:endParaRPr lang="en-GB"/>
          </a:p>
        </p:txBody>
      </p:sp>
    </p:spTree>
    <p:custDataLst>
      <p:tags r:id="rId1"/>
    </p:custDataLst>
    <p:extLst>
      <p:ext uri="{BB962C8B-B14F-4D97-AF65-F5344CB8AC3E}">
        <p14:creationId xmlns:p14="http://schemas.microsoft.com/office/powerpoint/2010/main" val="197892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2CF2B1-3828-5E8B-F0D2-4E0D38CE7863}"/>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B8B87A14-6B20-4B0E-089F-E3A9CE8A62E0}"/>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279C750B-6B41-E683-466B-DFF1E8E6F84A}"/>
              </a:ext>
            </a:extLst>
          </p:cNvPr>
          <p:cNvSpPr>
            <a:spLocks noGrp="1"/>
          </p:cNvSpPr>
          <p:nvPr>
            <p:ph type="title"/>
          </p:nvPr>
        </p:nvSpPr>
        <p:spPr/>
        <p:txBody>
          <a:bodyPr/>
          <a:lstStyle/>
          <a:p>
            <a:endParaRPr lang="en-ES"/>
          </a:p>
        </p:txBody>
      </p:sp>
      <p:sp>
        <p:nvSpPr>
          <p:cNvPr id="5" name="Content Placeholder 4">
            <a:extLst>
              <a:ext uri="{FF2B5EF4-FFF2-40B4-BE49-F238E27FC236}">
                <a16:creationId xmlns:a16="http://schemas.microsoft.com/office/drawing/2014/main" id="{99EE266C-4F68-CE7D-92ED-7482682F657C}"/>
              </a:ext>
            </a:extLst>
          </p:cNvPr>
          <p:cNvSpPr>
            <a:spLocks noGrp="1"/>
          </p:cNvSpPr>
          <p:nvPr>
            <p:ph sz="quarter" idx="19"/>
          </p:nvPr>
        </p:nvSpPr>
        <p:spPr/>
        <p:txBody>
          <a:bodyPr/>
          <a:lstStyle/>
          <a:p>
            <a:pPr marL="0" indent="0" algn="just">
              <a:buNone/>
            </a:pPr>
            <a:r>
              <a:rPr lang="en-GB" sz="1800" b="1" dirty="0"/>
              <a:t>Brief Summary</a:t>
            </a:r>
          </a:p>
          <a:p>
            <a:pPr algn="just"/>
            <a:r>
              <a:rPr lang="en-GB" sz="1800" dirty="0"/>
              <a:t>ME&amp;MG is a standalone software (digital solution) running on patients smartphones, connected to a web portal for physicians. It is intended to be used as an unsupervised digital self-assessment tool for the monitoring of disabilities in patients living with MG.</a:t>
            </a:r>
          </a:p>
          <a:p>
            <a:pPr algn="just"/>
            <a:r>
              <a:rPr lang="en-GB" sz="1800" dirty="0"/>
              <a:t>ME&amp;MG contains digital active tests for the assessment of ptosis, breathing, dysarthria, upper- and lower-limb (arms and legs) weakness, treatment follow-up, and validated e-questionnaires related to daily activities, pain, fatigue, sleep, and depression disorders.</a:t>
            </a:r>
          </a:p>
          <a:p>
            <a:pPr algn="just"/>
            <a:r>
              <a:rPr lang="en-GB" sz="1800" dirty="0"/>
              <a:t>The objectives of this study are to validate the accuracy, reliability and reproducibility of the unsupervised at-home self-assessment of symptoms on the patient's smartphone with ME&amp;MG versus the standard in-clinic testing, as well as to evaluate the safety of the solution, its usability and satisfaction.</a:t>
            </a:r>
          </a:p>
          <a:p>
            <a:pPr algn="just"/>
            <a:endParaRPr lang="en-ES" sz="1800" dirty="0"/>
          </a:p>
        </p:txBody>
      </p:sp>
      <p:sp>
        <p:nvSpPr>
          <p:cNvPr id="6" name="Slide Number Placeholder 5">
            <a:extLst>
              <a:ext uri="{FF2B5EF4-FFF2-40B4-BE49-F238E27FC236}">
                <a16:creationId xmlns:a16="http://schemas.microsoft.com/office/drawing/2014/main" id="{7E43AD33-2556-607E-8489-A06C9E1ADFB1}"/>
              </a:ext>
            </a:extLst>
          </p:cNvPr>
          <p:cNvSpPr>
            <a:spLocks noGrp="1"/>
          </p:cNvSpPr>
          <p:nvPr>
            <p:ph type="sldNum" sz="quarter" idx="22"/>
          </p:nvPr>
        </p:nvSpPr>
        <p:spPr/>
        <p:txBody>
          <a:bodyPr/>
          <a:lstStyle/>
          <a:p>
            <a:fld id="{F8E47D07-9D1E-4FE9-B31A-2F5863681021}" type="slidenum">
              <a:rPr lang="en-GB" smtClean="0"/>
              <a:pPr/>
              <a:t>20</a:t>
            </a:fld>
            <a:endParaRPr lang="en-GB"/>
          </a:p>
        </p:txBody>
      </p:sp>
    </p:spTree>
    <p:extLst>
      <p:ext uri="{BB962C8B-B14F-4D97-AF65-F5344CB8AC3E}">
        <p14:creationId xmlns:p14="http://schemas.microsoft.com/office/powerpoint/2010/main" val="2188072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F332F2-E57C-6D8F-0277-F716919EF93F}"/>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E6CDC375-5E16-ABCE-C4EC-23F507D05376}"/>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336B8A30-0311-CA66-4BF7-30E1FFD7A1D2}"/>
              </a:ext>
            </a:extLst>
          </p:cNvPr>
          <p:cNvSpPr>
            <a:spLocks noGrp="1"/>
          </p:cNvSpPr>
          <p:nvPr>
            <p:ph type="title"/>
          </p:nvPr>
        </p:nvSpPr>
        <p:spPr/>
        <p:txBody>
          <a:bodyPr>
            <a:normAutofit/>
          </a:bodyPr>
          <a:lstStyle/>
          <a:p>
            <a:r>
              <a:rPr lang="en-ES" dirty="0"/>
              <a:t>AI listens for health conditions</a:t>
            </a:r>
            <a:br>
              <a:rPr lang="en-ES" dirty="0"/>
            </a:br>
            <a:br>
              <a:rPr lang="en-ES" dirty="0"/>
            </a:br>
            <a:r>
              <a:rPr lang="en-GB" sz="1600" b="1" i="1" dirty="0">
                <a:hlinkClick r:id="rId2"/>
              </a:rPr>
              <a:t>Voice recordings, examined by artificial intelligence, might provide new biomarkers for conditions such as heart disease and Alzheimer’s.</a:t>
            </a:r>
            <a:endParaRPr lang="en-ES" sz="1600" i="1" dirty="0"/>
          </a:p>
        </p:txBody>
      </p:sp>
      <p:sp>
        <p:nvSpPr>
          <p:cNvPr id="6" name="Slide Number Placeholder 5">
            <a:extLst>
              <a:ext uri="{FF2B5EF4-FFF2-40B4-BE49-F238E27FC236}">
                <a16:creationId xmlns:a16="http://schemas.microsoft.com/office/drawing/2014/main" id="{E72FC3EC-098B-08E6-2B1F-FD6F90B6E4EB}"/>
              </a:ext>
            </a:extLst>
          </p:cNvPr>
          <p:cNvSpPr>
            <a:spLocks noGrp="1"/>
          </p:cNvSpPr>
          <p:nvPr>
            <p:ph type="sldNum" sz="quarter" idx="22"/>
          </p:nvPr>
        </p:nvSpPr>
        <p:spPr/>
        <p:txBody>
          <a:bodyPr/>
          <a:lstStyle/>
          <a:p>
            <a:fld id="{F8E47D07-9D1E-4FE9-B31A-2F5863681021}" type="slidenum">
              <a:rPr lang="en-GB" smtClean="0"/>
              <a:pPr/>
              <a:t>21</a:t>
            </a:fld>
            <a:endParaRPr lang="en-GB"/>
          </a:p>
        </p:txBody>
      </p:sp>
      <p:pic>
        <p:nvPicPr>
          <p:cNvPr id="7" name="Picture 6">
            <a:extLst>
              <a:ext uri="{FF2B5EF4-FFF2-40B4-BE49-F238E27FC236}">
                <a16:creationId xmlns:a16="http://schemas.microsoft.com/office/drawing/2014/main" id="{0B074CB6-7829-F301-7B2B-FCB239CCF543}"/>
              </a:ext>
            </a:extLst>
          </p:cNvPr>
          <p:cNvPicPr>
            <a:picLocks noChangeAspect="1"/>
          </p:cNvPicPr>
          <p:nvPr/>
        </p:nvPicPr>
        <p:blipFill>
          <a:blip r:embed="rId3"/>
          <a:stretch>
            <a:fillRect/>
          </a:stretch>
        </p:blipFill>
        <p:spPr>
          <a:xfrm>
            <a:off x="5486400" y="367862"/>
            <a:ext cx="6174127" cy="5412828"/>
          </a:xfrm>
          <a:prstGeom prst="rect">
            <a:avLst/>
          </a:prstGeom>
        </p:spPr>
      </p:pic>
    </p:spTree>
    <p:extLst>
      <p:ext uri="{BB962C8B-B14F-4D97-AF65-F5344CB8AC3E}">
        <p14:creationId xmlns:p14="http://schemas.microsoft.com/office/powerpoint/2010/main" val="353000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96D0C5-25BB-2095-2062-82C65BFB8CAB}"/>
              </a:ext>
            </a:extLst>
          </p:cNvPr>
          <p:cNvSpPr>
            <a:spLocks noGrp="1"/>
          </p:cNvSpPr>
          <p:nvPr>
            <p:ph type="body" sz="quarter" idx="111"/>
          </p:nvPr>
        </p:nvSpPr>
        <p:spPr/>
        <p:txBody>
          <a:bodyPr/>
          <a:lstStyle/>
          <a:p>
            <a:endParaRPr lang="en-ES"/>
          </a:p>
        </p:txBody>
      </p:sp>
      <p:sp>
        <p:nvSpPr>
          <p:cNvPr id="3" name="Date Placeholder 2">
            <a:extLst>
              <a:ext uri="{FF2B5EF4-FFF2-40B4-BE49-F238E27FC236}">
                <a16:creationId xmlns:a16="http://schemas.microsoft.com/office/drawing/2014/main" id="{C2659FAC-FBB6-62E9-D1E9-A3A2638DFE24}"/>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4DD58A0-F9CE-A531-6C14-C4598254D82F}"/>
              </a:ext>
            </a:extLst>
          </p:cNvPr>
          <p:cNvSpPr>
            <a:spLocks noGrp="1"/>
          </p:cNvSpPr>
          <p:nvPr>
            <p:ph type="title"/>
          </p:nvPr>
        </p:nvSpPr>
        <p:spPr/>
        <p:txBody>
          <a:bodyPr>
            <a:normAutofit/>
          </a:bodyPr>
          <a:lstStyle/>
          <a:p>
            <a:r>
              <a:rPr lang="en-ES" dirty="0"/>
              <a:t>Medicine and the five senses</a:t>
            </a:r>
            <a:br>
              <a:rPr lang="en-ES" dirty="0"/>
            </a:br>
            <a:br>
              <a:rPr lang="en-ES" dirty="0"/>
            </a:br>
            <a:r>
              <a:rPr lang="en-GB" sz="1400" i="1" dirty="0"/>
              <a:t>From the days of Hippocratic 'bedside medicine' to the advent of the CAT scanner, doctors have always relied on their senses in diagnosing and treating disease.</a:t>
            </a:r>
            <a:br>
              <a:rPr lang="en-GB" sz="1400" i="1" dirty="0"/>
            </a:br>
            <a:br>
              <a:rPr lang="en-GB" sz="1400" i="1" dirty="0"/>
            </a:br>
            <a:r>
              <a:rPr lang="en-GB" sz="1400" i="1" dirty="0"/>
              <a:t>Medical education, from the apprenticeship, to the rise of the laboratory, has sought to train the senses of students who must act like medical detectives. At the same time, debate since antiquity has pondered the hierarchy of the senses - from noble vision to baser touch and smell. </a:t>
            </a:r>
            <a:endParaRPr lang="en-ES" sz="1400" i="1" dirty="0"/>
          </a:p>
        </p:txBody>
      </p:sp>
      <p:sp>
        <p:nvSpPr>
          <p:cNvPr id="6" name="Slide Number Placeholder 5">
            <a:extLst>
              <a:ext uri="{FF2B5EF4-FFF2-40B4-BE49-F238E27FC236}">
                <a16:creationId xmlns:a16="http://schemas.microsoft.com/office/drawing/2014/main" id="{1101E1A6-AEB8-3AA3-9A4B-369E8DAED593}"/>
              </a:ext>
            </a:extLst>
          </p:cNvPr>
          <p:cNvSpPr>
            <a:spLocks noGrp="1"/>
          </p:cNvSpPr>
          <p:nvPr>
            <p:ph type="sldNum" sz="quarter" idx="22"/>
          </p:nvPr>
        </p:nvSpPr>
        <p:spPr/>
        <p:txBody>
          <a:bodyPr/>
          <a:lstStyle/>
          <a:p>
            <a:fld id="{F8E47D07-9D1E-4FE9-B31A-2F5863681021}" type="slidenum">
              <a:rPr lang="en-GB" smtClean="0"/>
              <a:pPr/>
              <a:t>22</a:t>
            </a:fld>
            <a:endParaRPr lang="en-GB"/>
          </a:p>
        </p:txBody>
      </p:sp>
      <p:pic>
        <p:nvPicPr>
          <p:cNvPr id="7" name="Picture 6">
            <a:extLst>
              <a:ext uri="{FF2B5EF4-FFF2-40B4-BE49-F238E27FC236}">
                <a16:creationId xmlns:a16="http://schemas.microsoft.com/office/drawing/2014/main" id="{98D5E606-F986-6580-2969-C99C3ECE33E1}"/>
              </a:ext>
            </a:extLst>
          </p:cNvPr>
          <p:cNvPicPr>
            <a:picLocks noChangeAspect="1"/>
          </p:cNvPicPr>
          <p:nvPr/>
        </p:nvPicPr>
        <p:blipFill>
          <a:blip r:embed="rId2"/>
          <a:stretch>
            <a:fillRect/>
          </a:stretch>
        </p:blipFill>
        <p:spPr>
          <a:xfrm>
            <a:off x="6600257" y="258214"/>
            <a:ext cx="5162251" cy="5946645"/>
          </a:xfrm>
          <a:prstGeom prst="rect">
            <a:avLst/>
          </a:prstGeom>
        </p:spPr>
      </p:pic>
      <p:pic>
        <p:nvPicPr>
          <p:cNvPr id="1026" name="Picture 2" descr="Medicine and the Five Senses">
            <a:extLst>
              <a:ext uri="{FF2B5EF4-FFF2-40B4-BE49-F238E27FC236}">
                <a16:creationId xmlns:a16="http://schemas.microsoft.com/office/drawing/2014/main" id="{9F6CB8A4-C880-3C15-5ED8-5182FACBA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63" y="258214"/>
            <a:ext cx="1974273" cy="256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9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
            <a:extLst>
              <a:ext uri="{FF2B5EF4-FFF2-40B4-BE49-F238E27FC236}">
                <a16:creationId xmlns:a16="http://schemas.microsoft.com/office/drawing/2014/main" id="{994D2192-D00C-BF5C-F9AE-74F616D46C64}"/>
              </a:ext>
            </a:extLst>
          </p:cNvPr>
          <p:cNvSpPr>
            <a:spLocks noGrp="1"/>
          </p:cNvSpPr>
          <p:nvPr>
            <p:ph type="dt" sz="half" idx="10"/>
          </p:nvPr>
        </p:nvSpPr>
        <p:spPr>
          <a:xfrm>
            <a:off x="10363200" y="6344085"/>
            <a:ext cx="1219199" cy="309145"/>
          </a:xfrm>
        </p:spPr>
        <p:txBody>
          <a:bodyPr/>
          <a:lstStyle/>
          <a:p>
            <a:endParaRPr lang="en-GB"/>
          </a:p>
        </p:txBody>
      </p:sp>
      <p:sp>
        <p:nvSpPr>
          <p:cNvPr id="13" name="Title 2">
            <a:extLst>
              <a:ext uri="{FF2B5EF4-FFF2-40B4-BE49-F238E27FC236}">
                <a16:creationId xmlns:a16="http://schemas.microsoft.com/office/drawing/2014/main" id="{C2ED0984-7F93-F8C5-609F-3E769C89E7B2}"/>
              </a:ext>
            </a:extLst>
          </p:cNvPr>
          <p:cNvSpPr>
            <a:spLocks noGrp="1"/>
          </p:cNvSpPr>
          <p:nvPr>
            <p:ph type="title"/>
          </p:nvPr>
        </p:nvSpPr>
        <p:spPr/>
        <p:txBody>
          <a:bodyPr/>
          <a:lstStyle/>
          <a:p>
            <a:r>
              <a:rPr lang="en-US" dirty="0"/>
              <a:t>Many thanks</a:t>
            </a:r>
          </a:p>
        </p:txBody>
      </p:sp>
      <p:sp>
        <p:nvSpPr>
          <p:cNvPr id="6" name="Slide Number Placeholder 5">
            <a:extLst>
              <a:ext uri="{FF2B5EF4-FFF2-40B4-BE49-F238E27FC236}">
                <a16:creationId xmlns:a16="http://schemas.microsoft.com/office/drawing/2014/main" id="{695CB4B3-C944-6E85-5E38-A6FCAE258708}"/>
              </a:ext>
            </a:extLst>
          </p:cNvPr>
          <p:cNvSpPr>
            <a:spLocks noGrp="1"/>
          </p:cNvSpPr>
          <p:nvPr>
            <p:ph type="sldNum" sz="quarter" idx="11"/>
          </p:nvPr>
        </p:nvSpPr>
        <p:spPr>
          <a:xfrm>
            <a:off x="0" y="6344085"/>
            <a:ext cx="487680" cy="309145"/>
          </a:xfrm>
        </p:spPr>
        <p:txBody>
          <a:bodyPr anchor="b">
            <a:normAutofit/>
          </a:bodyPr>
          <a:lstStyle/>
          <a:p>
            <a:pPr>
              <a:spcAft>
                <a:spcPts val="600"/>
              </a:spcAft>
            </a:pPr>
            <a:fld id="{F8E47D07-9D1E-4FE9-B31A-2F5863681021}" type="slidenum">
              <a:rPr lang="en-GB" smtClean="0"/>
              <a:pPr>
                <a:spcAft>
                  <a:spcPts val="600"/>
                </a:spcAft>
              </a:pPr>
              <a:t>23</a:t>
            </a:fld>
            <a:endParaRPr lang="en-GB"/>
          </a:p>
        </p:txBody>
      </p:sp>
    </p:spTree>
    <p:extLst>
      <p:ext uri="{BB962C8B-B14F-4D97-AF65-F5344CB8AC3E}">
        <p14:creationId xmlns:p14="http://schemas.microsoft.com/office/powerpoint/2010/main" val="214068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EFCBE73-E073-2630-58D5-C5500EEA835E}"/>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4843AAB5-BEC4-BA6D-FE86-A3A8A43047DD}"/>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695461AE-B661-6CF0-787F-0D9CE8840D6E}"/>
              </a:ext>
            </a:extLst>
          </p:cNvPr>
          <p:cNvSpPr>
            <a:spLocks noGrp="1"/>
          </p:cNvSpPr>
          <p:nvPr>
            <p:ph type="title"/>
          </p:nvPr>
        </p:nvSpPr>
        <p:spPr/>
        <p:txBody>
          <a:bodyPr wrap="square" anchor="t">
            <a:normAutofit/>
          </a:bodyPr>
          <a:lstStyle/>
          <a:p>
            <a:r>
              <a:rPr lang="en-ES" dirty="0"/>
              <a:t>Challenges in Diagnosing Myasthenic Crises</a:t>
            </a:r>
          </a:p>
        </p:txBody>
      </p:sp>
      <p:graphicFrame>
        <p:nvGraphicFramePr>
          <p:cNvPr id="8" name="Content Placeholder 4">
            <a:extLst>
              <a:ext uri="{FF2B5EF4-FFF2-40B4-BE49-F238E27FC236}">
                <a16:creationId xmlns:a16="http://schemas.microsoft.com/office/drawing/2014/main" id="{32FC6825-D642-49E5-D921-EC482E8FBA3E}"/>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58429C2-2DD7-3CBE-23AE-4BF81C3FD8D8}"/>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3</a:t>
            </a:fld>
            <a:endParaRPr lang="en-GB"/>
          </a:p>
        </p:txBody>
      </p:sp>
    </p:spTree>
    <p:extLst>
      <p:ext uri="{BB962C8B-B14F-4D97-AF65-F5344CB8AC3E}">
        <p14:creationId xmlns:p14="http://schemas.microsoft.com/office/powerpoint/2010/main" val="392847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1">
            <a:extLst>
              <a:ext uri="{FF2B5EF4-FFF2-40B4-BE49-F238E27FC236}">
                <a16:creationId xmlns:a16="http://schemas.microsoft.com/office/drawing/2014/main" id="{A68F31FF-C970-0114-4DE1-82160E94E4B5}"/>
              </a:ext>
            </a:extLst>
          </p:cNvPr>
          <p:cNvSpPr>
            <a:spLocks noGrp="1"/>
          </p:cNvSpPr>
          <p:nvPr>
            <p:ph type="body" sz="quarter" idx="111"/>
          </p:nvPr>
        </p:nvSpPr>
        <p:spPr/>
        <p:txBody>
          <a:bodyPr/>
          <a:lstStyle/>
          <a:p>
            <a:endParaRPr lang="en-US"/>
          </a:p>
        </p:txBody>
      </p:sp>
      <p:sp>
        <p:nvSpPr>
          <p:cNvPr id="46" name="Date Placeholder 2">
            <a:extLst>
              <a:ext uri="{FF2B5EF4-FFF2-40B4-BE49-F238E27FC236}">
                <a16:creationId xmlns:a16="http://schemas.microsoft.com/office/drawing/2014/main" id="{5C6A5175-D5DE-2643-9FE0-5E93B6545A18}"/>
              </a:ext>
            </a:extLst>
          </p:cNvPr>
          <p:cNvSpPr>
            <a:spLocks noGrp="1"/>
          </p:cNvSpPr>
          <p:nvPr>
            <p:ph type="dt" sz="half" idx="20"/>
          </p:nvPr>
        </p:nvSpPr>
        <p:spPr/>
        <p:txBody>
          <a:bodyPr/>
          <a:lstStyle/>
          <a:p>
            <a:endParaRPr lang="en-GB"/>
          </a:p>
        </p:txBody>
      </p:sp>
      <p:sp>
        <p:nvSpPr>
          <p:cNvPr id="15" name="Title 3">
            <a:extLst>
              <a:ext uri="{FF2B5EF4-FFF2-40B4-BE49-F238E27FC236}">
                <a16:creationId xmlns:a16="http://schemas.microsoft.com/office/drawing/2014/main" id="{A3D00E7D-D411-7B72-F54F-CB2D65C870A0}"/>
              </a:ext>
            </a:extLst>
          </p:cNvPr>
          <p:cNvSpPr>
            <a:spLocks noGrp="1"/>
          </p:cNvSpPr>
          <p:nvPr>
            <p:ph type="title"/>
          </p:nvPr>
        </p:nvSpPr>
        <p:spPr/>
        <p:txBody>
          <a:bodyPr wrap="square" anchor="t">
            <a:normAutofit/>
          </a:bodyPr>
          <a:lstStyle/>
          <a:p>
            <a:r>
              <a:rPr lang="en-ES" dirty="0"/>
              <a:t>Potential of Voice AI</a:t>
            </a:r>
            <a:endParaRPr lang="en-US" dirty="0"/>
          </a:p>
        </p:txBody>
      </p:sp>
      <p:graphicFrame>
        <p:nvGraphicFramePr>
          <p:cNvPr id="19" name="Content Placeholder 4">
            <a:extLst>
              <a:ext uri="{FF2B5EF4-FFF2-40B4-BE49-F238E27FC236}">
                <a16:creationId xmlns:a16="http://schemas.microsoft.com/office/drawing/2014/main" id="{082F128A-4035-17B3-F07C-3F27DCEECC19}"/>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6BF7F96-77DC-768B-596A-3A45B5E860F3}"/>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4</a:t>
            </a:fld>
            <a:endParaRPr lang="en-GB"/>
          </a:p>
        </p:txBody>
      </p:sp>
    </p:spTree>
    <p:extLst>
      <p:ext uri="{BB962C8B-B14F-4D97-AF65-F5344CB8AC3E}">
        <p14:creationId xmlns:p14="http://schemas.microsoft.com/office/powerpoint/2010/main" val="350479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EC3215-8E4A-C408-67E0-244FF3EFF44F}"/>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9E3D266E-8D94-ECF9-4F88-DAE395442F5A}"/>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18F594B8-56CA-BC90-A369-C68CD69ADFED}"/>
              </a:ext>
            </a:extLst>
          </p:cNvPr>
          <p:cNvSpPr>
            <a:spLocks noGrp="1"/>
          </p:cNvSpPr>
          <p:nvPr>
            <p:ph type="title"/>
          </p:nvPr>
        </p:nvSpPr>
        <p:spPr/>
        <p:txBody>
          <a:bodyPr wrap="square" anchor="t">
            <a:normAutofit/>
          </a:bodyPr>
          <a:lstStyle/>
          <a:p>
            <a:r>
              <a:rPr lang="en-ES" dirty="0"/>
              <a:t>Technological Approach</a:t>
            </a:r>
          </a:p>
        </p:txBody>
      </p:sp>
      <p:graphicFrame>
        <p:nvGraphicFramePr>
          <p:cNvPr id="8" name="Content Placeholder 4">
            <a:extLst>
              <a:ext uri="{FF2B5EF4-FFF2-40B4-BE49-F238E27FC236}">
                <a16:creationId xmlns:a16="http://schemas.microsoft.com/office/drawing/2014/main" id="{E073F4AD-6D7F-B6E9-F660-88905594F5B5}"/>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FDF667C0-FC72-A422-B828-A34ACEF2C7C7}"/>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5</a:t>
            </a:fld>
            <a:endParaRPr lang="en-GB"/>
          </a:p>
        </p:txBody>
      </p:sp>
    </p:spTree>
    <p:extLst>
      <p:ext uri="{BB962C8B-B14F-4D97-AF65-F5344CB8AC3E}">
        <p14:creationId xmlns:p14="http://schemas.microsoft.com/office/powerpoint/2010/main" val="150886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91ADBFB-51B2-83CC-9B6D-CD1C4E9F2D20}"/>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21573D6F-853A-92A3-FFEE-1B9E3DAA2208}"/>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0A4FC943-9F31-8BB6-6CB8-FD7E78A17BCB}"/>
              </a:ext>
            </a:extLst>
          </p:cNvPr>
          <p:cNvSpPr>
            <a:spLocks noGrp="1"/>
          </p:cNvSpPr>
          <p:nvPr>
            <p:ph type="title"/>
          </p:nvPr>
        </p:nvSpPr>
        <p:spPr/>
        <p:txBody>
          <a:bodyPr wrap="square" anchor="t">
            <a:normAutofit/>
          </a:bodyPr>
          <a:lstStyle/>
          <a:p>
            <a:r>
              <a:rPr lang="en-ES"/>
              <a:t>Objective</a:t>
            </a:r>
          </a:p>
        </p:txBody>
      </p:sp>
      <p:graphicFrame>
        <p:nvGraphicFramePr>
          <p:cNvPr id="8" name="Content Placeholder 4">
            <a:extLst>
              <a:ext uri="{FF2B5EF4-FFF2-40B4-BE49-F238E27FC236}">
                <a16:creationId xmlns:a16="http://schemas.microsoft.com/office/drawing/2014/main" id="{6FCD41E9-8549-3100-6F55-7C6C4429CC5A}"/>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0BED1A51-5F67-8219-B47D-7EE9A92D0949}"/>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6</a:t>
            </a:fld>
            <a:endParaRPr lang="en-GB"/>
          </a:p>
        </p:txBody>
      </p:sp>
    </p:spTree>
    <p:extLst>
      <p:ext uri="{BB962C8B-B14F-4D97-AF65-F5344CB8AC3E}">
        <p14:creationId xmlns:p14="http://schemas.microsoft.com/office/powerpoint/2010/main" val="197183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A69D9C67-755B-C0BE-E5A4-F55857C6903A}"/>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8A6F8A0F-98FE-5C99-703B-E2297EBB483F}"/>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E02BCAB0-81F1-1897-8869-83597F67752E}"/>
              </a:ext>
            </a:extLst>
          </p:cNvPr>
          <p:cNvSpPr>
            <a:spLocks noGrp="1"/>
          </p:cNvSpPr>
          <p:nvPr>
            <p:ph type="title"/>
          </p:nvPr>
        </p:nvSpPr>
        <p:spPr/>
        <p:txBody>
          <a:bodyPr wrap="square" anchor="t">
            <a:normAutofit/>
          </a:bodyPr>
          <a:lstStyle/>
          <a:p>
            <a:r>
              <a:rPr lang="en-ES" dirty="0"/>
              <a:t>Methodology</a:t>
            </a:r>
          </a:p>
        </p:txBody>
      </p:sp>
      <p:graphicFrame>
        <p:nvGraphicFramePr>
          <p:cNvPr id="8" name="Content Placeholder 4">
            <a:extLst>
              <a:ext uri="{FF2B5EF4-FFF2-40B4-BE49-F238E27FC236}">
                <a16:creationId xmlns:a16="http://schemas.microsoft.com/office/drawing/2014/main" id="{DB267F27-C6C6-359E-05D1-6AEB7EBA4D79}"/>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3F3949E-9D90-1BAA-F9B2-72427004A0E4}"/>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7</a:t>
            </a:fld>
            <a:endParaRPr lang="en-GB"/>
          </a:p>
        </p:txBody>
      </p:sp>
    </p:spTree>
    <p:extLst>
      <p:ext uri="{BB962C8B-B14F-4D97-AF65-F5344CB8AC3E}">
        <p14:creationId xmlns:p14="http://schemas.microsoft.com/office/powerpoint/2010/main" val="296732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15A8F54-51A1-D9CE-E8F7-F68D6A018625}"/>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AFB76C60-8F58-238D-59DD-C24F7E653589}"/>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AE62CC3E-B663-2807-01E0-3347F13827DA}"/>
              </a:ext>
            </a:extLst>
          </p:cNvPr>
          <p:cNvSpPr>
            <a:spLocks noGrp="1"/>
          </p:cNvSpPr>
          <p:nvPr>
            <p:ph type="title"/>
          </p:nvPr>
        </p:nvSpPr>
        <p:spPr/>
        <p:txBody>
          <a:bodyPr wrap="square" anchor="t">
            <a:normAutofit/>
          </a:bodyPr>
          <a:lstStyle/>
          <a:p>
            <a:r>
              <a:rPr lang="en-ES" dirty="0"/>
              <a:t>Technological Innovation</a:t>
            </a:r>
          </a:p>
        </p:txBody>
      </p:sp>
      <p:graphicFrame>
        <p:nvGraphicFramePr>
          <p:cNvPr id="8" name="Content Placeholder 4">
            <a:extLst>
              <a:ext uri="{FF2B5EF4-FFF2-40B4-BE49-F238E27FC236}">
                <a16:creationId xmlns:a16="http://schemas.microsoft.com/office/drawing/2014/main" id="{A6D5B56D-0745-4061-6DA2-DAF1DDD170B5}"/>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F1569567-F80F-1497-1A7D-D856679E5418}"/>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8</a:t>
            </a:fld>
            <a:endParaRPr lang="en-GB"/>
          </a:p>
        </p:txBody>
      </p:sp>
    </p:spTree>
    <p:extLst>
      <p:ext uri="{BB962C8B-B14F-4D97-AF65-F5344CB8AC3E}">
        <p14:creationId xmlns:p14="http://schemas.microsoft.com/office/powerpoint/2010/main" val="154353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7775CAFA-968F-43CB-F4F0-DC88EBA6F236}"/>
              </a:ext>
            </a:extLst>
          </p:cNvPr>
          <p:cNvSpPr>
            <a:spLocks noGrp="1"/>
          </p:cNvSpPr>
          <p:nvPr>
            <p:ph type="body" sz="quarter" idx="111"/>
          </p:nvPr>
        </p:nvSpPr>
        <p:spPr/>
        <p:txBody>
          <a:bodyPr/>
          <a:lstStyle/>
          <a:p>
            <a:endParaRPr lang="en-US"/>
          </a:p>
        </p:txBody>
      </p:sp>
      <p:sp>
        <p:nvSpPr>
          <p:cNvPr id="14" name="Date Placeholder 2">
            <a:extLst>
              <a:ext uri="{FF2B5EF4-FFF2-40B4-BE49-F238E27FC236}">
                <a16:creationId xmlns:a16="http://schemas.microsoft.com/office/drawing/2014/main" id="{D9D1F1C9-7FEA-A119-6A15-838B86480C3D}"/>
              </a:ext>
            </a:extLst>
          </p:cNvPr>
          <p:cNvSpPr>
            <a:spLocks noGrp="1"/>
          </p:cNvSpPr>
          <p:nvPr>
            <p:ph type="dt" sz="half" idx="20"/>
          </p:nvPr>
        </p:nvSpPr>
        <p:spPr/>
        <p:txBody>
          <a:bodyPr/>
          <a:lstStyle/>
          <a:p>
            <a:endParaRPr lang="en-GB"/>
          </a:p>
        </p:txBody>
      </p:sp>
      <p:sp>
        <p:nvSpPr>
          <p:cNvPr id="4" name="Title 3">
            <a:extLst>
              <a:ext uri="{FF2B5EF4-FFF2-40B4-BE49-F238E27FC236}">
                <a16:creationId xmlns:a16="http://schemas.microsoft.com/office/drawing/2014/main" id="{FA0C88CB-3D7D-B435-E3B1-DDFFF89135AE}"/>
              </a:ext>
            </a:extLst>
          </p:cNvPr>
          <p:cNvSpPr>
            <a:spLocks noGrp="1"/>
          </p:cNvSpPr>
          <p:nvPr>
            <p:ph type="title"/>
          </p:nvPr>
        </p:nvSpPr>
        <p:spPr/>
        <p:txBody>
          <a:bodyPr wrap="square" anchor="t">
            <a:normAutofit/>
          </a:bodyPr>
          <a:lstStyle/>
          <a:p>
            <a:r>
              <a:rPr lang="en-ES" dirty="0"/>
              <a:t>Expected Impact</a:t>
            </a:r>
          </a:p>
        </p:txBody>
      </p:sp>
      <p:graphicFrame>
        <p:nvGraphicFramePr>
          <p:cNvPr id="8" name="Content Placeholder 4">
            <a:extLst>
              <a:ext uri="{FF2B5EF4-FFF2-40B4-BE49-F238E27FC236}">
                <a16:creationId xmlns:a16="http://schemas.microsoft.com/office/drawing/2014/main" id="{4196D72B-DF1E-FA2B-20A6-A67DABACF647}"/>
              </a:ext>
            </a:extLst>
          </p:cNvPr>
          <p:cNvGraphicFramePr>
            <a:graphicFrameLocks noGrp="1"/>
          </p:cNvGraphicFramePr>
          <p:nvPr>
            <p:ph sz="quarter" idx="19"/>
          </p:nvPr>
        </p:nvGraphicFramePr>
        <p:xfrm>
          <a:off x="5486400" y="404813"/>
          <a:ext cx="6096000" cy="579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FDF3A72-7DE2-E845-6CEB-1C1FB935059D}"/>
              </a:ext>
            </a:extLst>
          </p:cNvPr>
          <p:cNvSpPr>
            <a:spLocks noGrp="1"/>
          </p:cNvSpPr>
          <p:nvPr>
            <p:ph type="sldNum" sz="quarter" idx="22"/>
          </p:nvPr>
        </p:nvSpPr>
        <p:spPr/>
        <p:txBody>
          <a:bodyPr anchor="b">
            <a:normAutofit/>
          </a:bodyPr>
          <a:lstStyle/>
          <a:p>
            <a:pPr>
              <a:spcAft>
                <a:spcPts val="600"/>
              </a:spcAft>
            </a:pPr>
            <a:fld id="{F8E47D07-9D1E-4FE9-B31A-2F5863681021}" type="slidenum">
              <a:rPr lang="en-GB" smtClean="0"/>
              <a:pPr>
                <a:spcAft>
                  <a:spcPts val="600"/>
                </a:spcAft>
              </a:pPr>
              <a:t>9</a:t>
            </a:fld>
            <a:endParaRPr lang="en-GB"/>
          </a:p>
        </p:txBody>
      </p:sp>
    </p:spTree>
    <p:extLst>
      <p:ext uri="{BB962C8B-B14F-4D97-AF65-F5344CB8AC3E}">
        <p14:creationId xmlns:p14="http://schemas.microsoft.com/office/powerpoint/2010/main" val="378831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7</TotalTime>
  <Words>1719</Words>
  <Application>Microsoft Macintosh PowerPoint</Application>
  <PresentationFormat>Widescreen</PresentationFormat>
  <Paragraphs>172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Crimson Text</vt:lpstr>
      <vt:lpstr>Tw Cen MT</vt:lpstr>
      <vt:lpstr>Tw Cen MT Condensed</vt:lpstr>
      <vt:lpstr>Wingdings 3</vt:lpstr>
      <vt:lpstr>Integral</vt:lpstr>
      <vt:lpstr>gMG Crisis Prediction and Disease Assessment through voice AI on a wearable device</vt:lpstr>
      <vt:lpstr>Introduction</vt:lpstr>
      <vt:lpstr>Challenges in Diagnosing Myasthenic Crises</vt:lpstr>
      <vt:lpstr>Potential of Voice AI</vt:lpstr>
      <vt:lpstr>Technological Approach</vt:lpstr>
      <vt:lpstr>Objective</vt:lpstr>
      <vt:lpstr>Methodology</vt:lpstr>
      <vt:lpstr>Technological Innovation</vt:lpstr>
      <vt:lpstr>Expected Impact</vt:lpstr>
      <vt:lpstr>Implementation plan</vt:lpstr>
      <vt:lpstr>Conclusion</vt:lpstr>
      <vt:lpstr>Common symptoms in similar indications</vt:lpstr>
      <vt:lpstr>Companies / Startups</vt:lpstr>
      <vt:lpstr>Companies / Startups</vt:lpstr>
      <vt:lpstr>Consortiums</vt:lpstr>
      <vt:lpstr>Advantages of voice biomarkers</vt:lpstr>
      <vt:lpstr>Challenges of voice biomarkers</vt:lpstr>
      <vt:lpstr>PowerPoint Presentation</vt:lpstr>
      <vt:lpstr>Clinical Trials on Medical Devices for gMG</vt:lpstr>
      <vt:lpstr>PowerPoint Presentation</vt:lpstr>
      <vt:lpstr>AI listens for health conditions  Voice recordings, examined by artificial intelligence, might provide new biomarkers for conditions such as heart disease and Alzheimer’s.</vt:lpstr>
      <vt:lpstr>Medicine and the five senses  From the days of Hippocratic 'bedside medicine' to the advent of the CAT scanner, doctors have always relied on their senses in diagnosing and treating disease.  Medical education, from the apprenticeship, to the rise of the laboratory, has sought to train the senses of students who must act like medical detectives. At the same time, debate since antiquity has pondered the hierarchy of the senses - from noble vision to baser touch and smell. </vt:lpstr>
      <vt:lpstr>Many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Díez, Javier</dc:creator>
  <cp:lastModifiedBy>Díez, Javier</cp:lastModifiedBy>
  <cp:revision>2</cp:revision>
  <dcterms:created xsi:type="dcterms:W3CDTF">2026-02-05T07:45:56Z</dcterms:created>
  <dcterms:modified xsi:type="dcterms:W3CDTF">2026-02-05T07:53:33Z</dcterms:modified>
</cp:coreProperties>
</file>